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82" r:id="rId4"/>
    <p:sldId id="261" r:id="rId5"/>
    <p:sldId id="272" r:id="rId6"/>
    <p:sldId id="263" r:id="rId7"/>
    <p:sldId id="289" r:id="rId8"/>
    <p:sldId id="290" r:id="rId9"/>
    <p:sldId id="283" r:id="rId10"/>
    <p:sldId id="275" r:id="rId11"/>
    <p:sldId id="284" r:id="rId12"/>
    <p:sldId id="291" r:id="rId13"/>
    <p:sldId id="292" r:id="rId14"/>
    <p:sldId id="293" r:id="rId15"/>
    <p:sldId id="280" r:id="rId16"/>
    <p:sldId id="281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 userDrawn="1">
          <p15:clr>
            <a:srgbClr val="A4A3A4"/>
          </p15:clr>
        </p15:guide>
        <p15:guide id="2" pos="1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4110"/>
        <p:guide pos="1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g.priv\lpgdfs\Recherche\Commun\Etudes\Endermolift%20+%20cosm&#233;tiques\RC2013-13%20resultats%20statist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g.priv\lpgdfs\Recherche\Commun\Etudes\Endermolift%20+%20cosm&#233;tiques\RC2013-13%20resultats%20statisti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g.priv\lpgdfs\Recherche\Commun\Etudes\Endermolift%20+%20cosm&#233;tiques\RC2013-13%20resultats%20statisti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g.priv\lpgdfs\Recherche\Commun\Etudes\Endermolift%20+%20cosm&#233;tiques\RC2013-13%20resultats%20statistic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ncois\AppData\Local\Microsoft\Windows\INetCache\Content.Outlook\61DY0L0D\RC2013-13%20resultats%20statistic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ncois\AppData\Local\Microsoft\Windows\INetCache\Content.Outlook\61DY0L0D\RC2013-13%20resultats%20statistic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ncois\AppData\Local\Microsoft\Windows\INetCache\Content.Outlook\61DY0L0D\RC2013-13%20resultats%20statistic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ncois\AppData\Local\Microsoft\Windows\INetCache\Content.Outlook\61DY0L0D\RC2013-13%20resultats%20statist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96310682344366E-2"/>
          <c:y val="4.0250391236306866E-2"/>
          <c:w val="0.89745603674540764"/>
          <c:h val="0.832619568387284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40192"/>
        <c:axId val="37287040"/>
      </c:barChart>
      <c:catAx>
        <c:axId val="3724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7287040"/>
        <c:crosses val="autoZero"/>
        <c:auto val="1"/>
        <c:lblAlgn val="ctr"/>
        <c:lblOffset val="100"/>
        <c:noMultiLvlLbl val="0"/>
      </c:catAx>
      <c:valAx>
        <c:axId val="3728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4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'FDV (2)'!$A$14:$C$14</c:f>
              <c:strCache>
                <c:ptCount val="3"/>
                <c:pt idx="0">
                  <c:v>BEFORE</c:v>
                </c:pt>
                <c:pt idx="1">
                  <c:v>ENDERMOLIFT+ placebo</c:v>
                </c:pt>
                <c:pt idx="2">
                  <c:v>ENDERMOLIFT+ SOINS TECHNIQUES LPG</c:v>
                </c:pt>
              </c:strCache>
            </c:strRef>
          </c:cat>
          <c:val>
            <c:numRef>
              <c:f>'FDV (2)'!$A$15:$C$15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184448"/>
        <c:axId val="38185984"/>
        <c:axId val="0"/>
      </c:bar3DChart>
      <c:catAx>
        <c:axId val="3818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185984"/>
        <c:crosses val="autoZero"/>
        <c:auto val="1"/>
        <c:lblAlgn val="ctr"/>
        <c:lblOffset val="100"/>
        <c:noMultiLvlLbl val="0"/>
      </c:catAx>
      <c:valAx>
        <c:axId val="3818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84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363517060367534E-2"/>
          <c:y val="2.8252405949256338E-2"/>
          <c:w val="0.7006100174978161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FDV!$B$3</c:f>
              <c:strCache>
                <c:ptCount val="1"/>
                <c:pt idx="0">
                  <c:v>Avant</c:v>
                </c:pt>
              </c:strCache>
            </c:strRef>
          </c:tx>
          <c:invertIfNegative val="0"/>
          <c:cat>
            <c:strRef>
              <c:f>FDV!$A$4:$A$6</c:f>
              <c:strCache>
                <c:ptCount val="3"/>
                <c:pt idx="0">
                  <c:v>irrégularités surface</c:v>
                </c:pt>
                <c:pt idx="1">
                  <c:v>rides/ridules</c:v>
                </c:pt>
                <c:pt idx="2">
                  <c:v>cernes </c:v>
                </c:pt>
              </c:strCache>
            </c:strRef>
          </c:cat>
          <c:val>
            <c:numRef>
              <c:f>FDV!$B$4:$B$6</c:f>
              <c:numCache>
                <c:formatCode>General</c:formatCode>
                <c:ptCount val="3"/>
                <c:pt idx="0">
                  <c:v>5.7</c:v>
                </c:pt>
                <c:pt idx="1">
                  <c:v>6.1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FDV!$C$3</c:f>
              <c:strCache>
                <c:ptCount val="1"/>
                <c:pt idx="0">
                  <c:v>Apres E + Placebo</c:v>
                </c:pt>
              </c:strCache>
            </c:strRef>
          </c:tx>
          <c:invertIfNegative val="0"/>
          <c:cat>
            <c:strRef>
              <c:f>FDV!$A$4:$A$6</c:f>
              <c:strCache>
                <c:ptCount val="3"/>
                <c:pt idx="0">
                  <c:v>irrégularités surface</c:v>
                </c:pt>
                <c:pt idx="1">
                  <c:v>rides/ridules</c:v>
                </c:pt>
                <c:pt idx="2">
                  <c:v>cernes </c:v>
                </c:pt>
              </c:strCache>
            </c:strRef>
          </c:cat>
          <c:val>
            <c:numRef>
              <c:f>FDV!$C$4:$C$6</c:f>
              <c:numCache>
                <c:formatCode>General</c:formatCode>
                <c:ptCount val="3"/>
                <c:pt idx="0">
                  <c:v>4.8</c:v>
                </c:pt>
                <c:pt idx="1">
                  <c:v>4.9000000000000004</c:v>
                </c:pt>
                <c:pt idx="2">
                  <c:v>4.5</c:v>
                </c:pt>
              </c:numCache>
            </c:numRef>
          </c:val>
        </c:ser>
        <c:ser>
          <c:idx val="2"/>
          <c:order val="2"/>
          <c:tx>
            <c:strRef>
              <c:f>FDV!$D$3</c:f>
              <c:strCache>
                <c:ptCount val="1"/>
                <c:pt idx="0">
                  <c:v>Apres E + ST lpg</c:v>
                </c:pt>
              </c:strCache>
            </c:strRef>
          </c:tx>
          <c:invertIfNegative val="0"/>
          <c:cat>
            <c:strRef>
              <c:f>FDV!$A$4:$A$6</c:f>
              <c:strCache>
                <c:ptCount val="3"/>
                <c:pt idx="0">
                  <c:v>irrégularités surface</c:v>
                </c:pt>
                <c:pt idx="1">
                  <c:v>rides/ridules</c:v>
                </c:pt>
                <c:pt idx="2">
                  <c:v>cernes </c:v>
                </c:pt>
              </c:strCache>
            </c:strRef>
          </c:cat>
          <c:val>
            <c:numRef>
              <c:f>FDV!$D$4:$D$6</c:f>
              <c:numCache>
                <c:formatCode>General</c:formatCode>
                <c:ptCount val="3"/>
                <c:pt idx="0">
                  <c:v>4.7</c:v>
                </c:pt>
                <c:pt idx="1">
                  <c:v>4.5999999999999996</c:v>
                </c:pt>
                <c:pt idx="2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89440"/>
        <c:axId val="37390976"/>
      </c:barChart>
      <c:catAx>
        <c:axId val="37389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390976"/>
        <c:crosses val="autoZero"/>
        <c:auto val="1"/>
        <c:lblAlgn val="ctr"/>
        <c:lblOffset val="100"/>
        <c:noMultiLvlLbl val="0"/>
      </c:catAx>
      <c:valAx>
        <c:axId val="37390976"/>
        <c:scaling>
          <c:orientation val="minMax"/>
          <c:min val="3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38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'FDV (2)'!$A$21:$C$21</c:f>
              <c:strCache>
                <c:ptCount val="3"/>
                <c:pt idx="0">
                  <c:v>AVANT</c:v>
                </c:pt>
                <c:pt idx="1">
                  <c:v>ENDERMOLIFT+ placebo</c:v>
                </c:pt>
                <c:pt idx="2">
                  <c:v>ENDERMOLIFT+ SOINS TECHNIQUES LPG</c:v>
                </c:pt>
              </c:strCache>
            </c:strRef>
          </c:cat>
          <c:val>
            <c:numRef>
              <c:f>'FDV (2)'!$A$22:$C$22</c:f>
              <c:numCache>
                <c:formatCode>General</c:formatCode>
                <c:ptCount val="3"/>
                <c:pt idx="0">
                  <c:v>100</c:v>
                </c:pt>
                <c:pt idx="1">
                  <c:v>85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416320"/>
        <c:axId val="37508224"/>
        <c:axId val="0"/>
      </c:bar3DChart>
      <c:catAx>
        <c:axId val="37416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508224"/>
        <c:crosses val="autoZero"/>
        <c:auto val="1"/>
        <c:lblAlgn val="ctr"/>
        <c:lblOffset val="100"/>
        <c:noMultiLvlLbl val="0"/>
      </c:catAx>
      <c:valAx>
        <c:axId val="37508224"/>
        <c:scaling>
          <c:orientation val="minMax"/>
          <c:min val="7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741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'FDV (2)'!$A$21:$D$21</c:f>
              <c:strCache>
                <c:ptCount val="4"/>
                <c:pt idx="0">
                  <c:v>AVANT</c:v>
                </c:pt>
                <c:pt idx="1">
                  <c:v>ENDERMOLIFT+ placebo  (16 SEANCES)</c:v>
                </c:pt>
                <c:pt idx="2">
                  <c:v>ENDERMOLIFT+ SOINS TECHNIQUES LPG (16 SEANCES)</c:v>
                </c:pt>
                <c:pt idx="3">
                  <c:v>ETUDE ENDERMOLIFT SEUL (24 SEANCES)</c:v>
                </c:pt>
              </c:strCache>
            </c:strRef>
          </c:cat>
          <c:val>
            <c:numRef>
              <c:f>'FDV (2)'!$A$22:$D$22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570816"/>
        <c:axId val="37576704"/>
        <c:axId val="0"/>
      </c:bar3DChart>
      <c:catAx>
        <c:axId val="37570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7576704"/>
        <c:crosses val="autoZero"/>
        <c:auto val="1"/>
        <c:lblAlgn val="ctr"/>
        <c:lblOffset val="100"/>
        <c:noMultiLvlLbl val="0"/>
      </c:catAx>
      <c:valAx>
        <c:axId val="37576704"/>
        <c:scaling>
          <c:orientation val="minMax"/>
          <c:min val="7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7570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'FDV (2)'!$A$21:$D$21</c:f>
              <c:strCache>
                <c:ptCount val="4"/>
                <c:pt idx="0">
                  <c:v>AVANT</c:v>
                </c:pt>
                <c:pt idx="1">
                  <c:v>ENDERMOLIFT+ placebo  (16 SEANCES)</c:v>
                </c:pt>
                <c:pt idx="2">
                  <c:v>ENDERMOLIFT+ SOINS TECHNIQUES LPG (16 SEANCES)</c:v>
                </c:pt>
                <c:pt idx="3">
                  <c:v>ETUDE ENDERMOLIFT SEUL (24 SEANCES)</c:v>
                </c:pt>
              </c:strCache>
            </c:strRef>
          </c:cat>
          <c:val>
            <c:numRef>
              <c:f>'FDV (2)'!$A$22:$D$22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401344"/>
        <c:axId val="39402880"/>
        <c:axId val="0"/>
      </c:bar3DChart>
      <c:catAx>
        <c:axId val="39401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9402880"/>
        <c:crosses val="autoZero"/>
        <c:auto val="1"/>
        <c:lblAlgn val="ctr"/>
        <c:lblOffset val="100"/>
        <c:noMultiLvlLbl val="0"/>
      </c:catAx>
      <c:valAx>
        <c:axId val="39402880"/>
        <c:scaling>
          <c:orientation val="minMax"/>
          <c:min val="7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940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'FDV (2)'!$A$21:$D$21</c:f>
              <c:strCache>
                <c:ptCount val="4"/>
                <c:pt idx="0">
                  <c:v>AVANT</c:v>
                </c:pt>
                <c:pt idx="1">
                  <c:v>ENDERMOLIFT+ placebo  (16 SEANCES)</c:v>
                </c:pt>
                <c:pt idx="2">
                  <c:v>ENDERMOLIFT+ SOINS TECHNIQUES LPG (16 SEANCES)</c:v>
                </c:pt>
                <c:pt idx="3">
                  <c:v>ETUDE ENDERMOLIFT SEUL (24 SEANCES)</c:v>
                </c:pt>
              </c:strCache>
            </c:strRef>
          </c:cat>
          <c:val>
            <c:numRef>
              <c:f>'FDV (2)'!$A$22:$D$22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820672"/>
        <c:axId val="39830656"/>
        <c:axId val="0"/>
      </c:bar3DChart>
      <c:catAx>
        <c:axId val="39820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9830656"/>
        <c:crosses val="autoZero"/>
        <c:auto val="1"/>
        <c:lblAlgn val="ctr"/>
        <c:lblOffset val="100"/>
        <c:noMultiLvlLbl val="0"/>
      </c:catAx>
      <c:valAx>
        <c:axId val="39830656"/>
        <c:scaling>
          <c:orientation val="minMax"/>
          <c:min val="7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9820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'FDV (2)'!$A$21:$D$21</c:f>
              <c:strCache>
                <c:ptCount val="4"/>
                <c:pt idx="0">
                  <c:v>AVANT</c:v>
                </c:pt>
                <c:pt idx="1">
                  <c:v>ENDERMOLIFT+ placebo  (16 SEANCES)</c:v>
                </c:pt>
                <c:pt idx="2">
                  <c:v>ENDERMOLIFT+ SOINS TECHNIQUES LPG (16 SEANCES)</c:v>
                </c:pt>
                <c:pt idx="3">
                  <c:v>ETUDE ENDERMOLIFT SEUL (24 SEANCES)</c:v>
                </c:pt>
              </c:strCache>
            </c:strRef>
          </c:cat>
          <c:val>
            <c:numRef>
              <c:f>'FDV (2)'!$A$22:$D$22</c:f>
              <c:numCache>
                <c:formatCode>General</c:formatCode>
                <c:ptCount val="4"/>
                <c:pt idx="0">
                  <c:v>100</c:v>
                </c:pt>
                <c:pt idx="1">
                  <c:v>85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148352"/>
        <c:axId val="40150144"/>
        <c:axId val="0"/>
      </c:bar3DChart>
      <c:catAx>
        <c:axId val="40148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0150144"/>
        <c:crosses val="autoZero"/>
        <c:auto val="1"/>
        <c:lblAlgn val="ctr"/>
        <c:lblOffset val="100"/>
        <c:noMultiLvlLbl val="0"/>
      </c:catAx>
      <c:valAx>
        <c:axId val="40150144"/>
        <c:scaling>
          <c:orientation val="minMax"/>
          <c:min val="7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0148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DC439-8BCC-4AA5-8D17-028BC8F39841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B672A-64E9-45CD-B2F3-7A536CA8518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60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98660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053180-5D0A-41CC-BDF8-6CB636277D04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993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6D9BFC-A74A-4E49-814D-5D52A9969DB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29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6D9BFC-A74A-4E49-814D-5D52A9969DB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9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EEA12F-01B4-4906-9C29-B520190F1129}" type="slidenum">
              <a:rPr lang="fr-FR" smtClean="0"/>
              <a:pPr>
                <a:defRPr/>
              </a:pPr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8885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73113"/>
            <a:ext cx="9144000" cy="6445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D972-8494-4864-B470-305FD1BB3B20}" type="datetime1">
              <a:rPr lang="fr-FR"/>
              <a:pPr>
                <a:defRPr/>
              </a:pPr>
              <a:t>10/03/2016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D8CD-FA03-4A1C-9537-52471BB425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32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3945-3B92-4961-8B34-0FBFCF164BCF}" type="datetimeFigureOut">
              <a:rPr lang="fr-FR" smtClean="0"/>
              <a:pPr/>
              <a:t>10/03/2016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96AF-A186-4689-BA79-BE1D60328E0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emf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39552" y="3240200"/>
            <a:ext cx="7975600" cy="194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9" tIns="49779" rIns="99559" bIns="49779">
            <a:spAutoFit/>
          </a:bodyPr>
          <a:lstStyle/>
          <a:p>
            <a:pPr algn="ctr" defTabSz="995363">
              <a:defRPr/>
            </a:pPr>
            <a:endParaRPr lang="en-US" sz="2400" b="1" i="1" dirty="0" smtClean="0">
              <a:solidFill>
                <a:srgbClr val="7030A0"/>
              </a:solidFill>
              <a:latin typeface="+mj-lt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Professor Philippe HUMBERT</a:t>
            </a:r>
          </a:p>
          <a:p>
            <a:pPr lvl="0" algn="ctr">
              <a:defRPr/>
            </a:pPr>
            <a:r>
              <a:rPr lang="en-US" sz="1350" dirty="0" smtClean="0"/>
              <a:t>Research and Studies Center on the Integument (CERT)</a:t>
            </a:r>
          </a:p>
          <a:p>
            <a:pPr lvl="0" algn="ctr">
              <a:defRPr/>
            </a:pPr>
            <a:r>
              <a:rPr lang="en-US" sz="1350" dirty="0" smtClean="0"/>
              <a:t>Department of Dermatology, Clinical Investigation Center (CIC BT506) </a:t>
            </a:r>
          </a:p>
          <a:p>
            <a:pPr lvl="0" algn="ctr">
              <a:defRPr/>
            </a:pPr>
            <a:r>
              <a:rPr lang="en-US" sz="1350" dirty="0" err="1" smtClean="0"/>
              <a:t>Besançon</a:t>
            </a:r>
            <a:r>
              <a:rPr lang="en-US" sz="1350" dirty="0" smtClean="0"/>
              <a:t> University Hospital, France</a:t>
            </a:r>
          </a:p>
          <a:p>
            <a:pPr lvl="0" algn="ctr">
              <a:defRPr/>
            </a:pPr>
            <a:r>
              <a:rPr lang="en-US" sz="1350" dirty="0" smtClean="0"/>
              <a:t> INSERM UMR1098, FED4234 IBCT</a:t>
            </a:r>
            <a:endParaRPr lang="fr-FR" sz="1350" dirty="0" smtClean="0"/>
          </a:p>
          <a:p>
            <a:pPr algn="ctr">
              <a:defRPr/>
            </a:pPr>
            <a:endParaRPr lang="en-US" sz="2000" b="1" i="1" dirty="0"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051720" y="3501008"/>
            <a:ext cx="4968552" cy="158417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74924" y="1628800"/>
            <a:ext cx="7704856" cy="1296144"/>
          </a:xfrm>
          <a:prstGeom prst="roundRect">
            <a:avLst/>
          </a:prstGeom>
          <a:noFill/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 defTabSz="995363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Evaluations of the potentiating effect </a:t>
            </a:r>
          </a:p>
          <a:p>
            <a:pPr algn="ctr" defTabSz="995363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of the LPG®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soins</a:t>
            </a:r>
            <a:r>
              <a:rPr lang="en-US" sz="2800" b="1" cap="all" dirty="0" smtClean="0">
                <a:solidFill>
                  <a:schemeClr val="tx1"/>
                </a:solidFill>
              </a:rPr>
              <a:t> techniques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 defTabSz="995363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associated with Endermolift™: </a:t>
            </a:r>
          </a:p>
          <a:p>
            <a:pPr algn="ctr" defTabSz="995363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Study on </a:t>
            </a:r>
            <a:r>
              <a:rPr lang="en-US" sz="2800" b="1" dirty="0" err="1" smtClean="0">
                <a:solidFill>
                  <a:schemeClr val="tx1"/>
                </a:solidFill>
              </a:rPr>
              <a:t>hemiface</a:t>
            </a:r>
            <a:r>
              <a:rPr lang="en-US" sz="2800" b="1" dirty="0" smtClean="0">
                <a:solidFill>
                  <a:schemeClr val="tx1"/>
                </a:solidFill>
              </a:rPr>
              <a:t> with 10 healthy volunteers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6386" name="Picture 8" descr="logo_chu_3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2182" y="5229224"/>
            <a:ext cx="851876" cy="63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582" y="5218151"/>
            <a:ext cx="1151706" cy="65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logocrfc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2957" y="5371380"/>
            <a:ext cx="1152153" cy="3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VILL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4009" y="5294100"/>
            <a:ext cx="1209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00675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2555776" y="808719"/>
            <a:ext cx="6588224" cy="1080120"/>
          </a:xfrm>
          <a:prstGeom prst="roundRect">
            <a:avLst/>
          </a:prstGeom>
          <a:noFill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C00000"/>
                </a:solidFill>
              </a:rPr>
              <a:t>Decrease of skin surface irregularities, wrinkles/finelines and eye bags</a:t>
            </a:r>
            <a:endParaRPr lang="en-US" sz="2800" b="1">
              <a:solidFill>
                <a:srgbClr val="C00000"/>
              </a:solidFill>
            </a:endParaRPr>
          </a:p>
        </p:txBody>
      </p:sp>
      <p:graphicFrame>
        <p:nvGraphicFramePr>
          <p:cNvPr id="16" name="Graphique 15"/>
          <p:cNvGraphicFramePr/>
          <p:nvPr>
            <p:extLst>
              <p:ext uri="{D42A27DB-BD31-4B8C-83A1-F6EECF244321}">
                <p14:modId xmlns:p14="http://schemas.microsoft.com/office/powerpoint/2010/main" val="3820509967"/>
              </p:ext>
            </p:extLst>
          </p:nvPr>
        </p:nvGraphicFramePr>
        <p:xfrm>
          <a:off x="251520" y="2348880"/>
          <a:ext cx="482453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1115616" y="2780928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sz="1400" b="1" smtClean="0">
                <a:solidFill>
                  <a:srgbClr val="C00000"/>
                </a:solidFill>
                <a:latin typeface="+mj-lt"/>
                <a:cs typeface="Arial" charset="0"/>
              </a:rPr>
              <a:t>15.7%</a:t>
            </a:r>
            <a:endParaRPr lang="en-US" sz="1400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3648" y="3265239"/>
            <a:ext cx="692818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+mj-lt"/>
                <a:cs typeface="Arial" charset="0"/>
              </a:rPr>
              <a:t>-17.5%</a:t>
            </a:r>
            <a:endParaRPr lang="en-US" sz="1400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7744" y="2780928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sz="1400" b="1" smtClean="0">
                <a:solidFill>
                  <a:srgbClr val="C00000"/>
                </a:solidFill>
                <a:latin typeface="+mj-lt"/>
                <a:cs typeface="Arial" charset="0"/>
              </a:rPr>
              <a:t>19.7%</a:t>
            </a:r>
            <a:endParaRPr lang="en-US" sz="1400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1030" y="3265239"/>
            <a:ext cx="692818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+mj-lt"/>
                <a:cs typeface="Arial" charset="0"/>
              </a:rPr>
              <a:t>-24.6%</a:t>
            </a:r>
            <a:endParaRPr lang="en-US" sz="1400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70571" y="2780928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sz="1400" b="1" smtClean="0">
                <a:solidFill>
                  <a:srgbClr val="C00000"/>
                </a:solidFill>
                <a:latin typeface="+mj-lt"/>
                <a:cs typeface="Arial" charset="0"/>
              </a:rPr>
              <a:t>10%</a:t>
            </a:r>
            <a:endParaRPr lang="en-US" sz="1400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07904" y="3284984"/>
            <a:ext cx="553357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+mj-lt"/>
                <a:cs typeface="Arial" charset="0"/>
              </a:rPr>
              <a:t>-18%</a:t>
            </a:r>
            <a:endParaRPr lang="en-US" sz="1400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8" y="5949280"/>
            <a:ext cx="795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Skin surface irregularities, wrinkles/fine lines and eye bags are improved on both sides of the face and this </a:t>
            </a:r>
            <a:r>
              <a:rPr lang="en-US" sz="1600" dirty="0" smtClean="0">
                <a:solidFill>
                  <a:srgbClr val="C00000"/>
                </a:solidFill>
              </a:rPr>
              <a:t>improvement </a:t>
            </a:r>
            <a:r>
              <a:rPr lang="en-US" sz="1600" dirty="0" smtClean="0"/>
              <a:t>is </a:t>
            </a:r>
            <a:r>
              <a:rPr lang="en-US" sz="1600" dirty="0" smtClean="0">
                <a:solidFill>
                  <a:srgbClr val="C00000"/>
                </a:solidFill>
              </a:rPr>
              <a:t>greater </a:t>
            </a:r>
            <a:r>
              <a:rPr lang="en-US" sz="1600" dirty="0" smtClean="0"/>
              <a:t>on the side treated with LPG® </a:t>
            </a:r>
            <a:r>
              <a:rPr lang="en-US" sz="1600" dirty="0" err="1" smtClean="0"/>
              <a:t>Soins</a:t>
            </a:r>
            <a:r>
              <a:rPr lang="en-US" sz="1600" dirty="0" smtClean="0"/>
              <a:t> Techniques</a:t>
            </a:r>
            <a:endParaRPr lang="en-US" sz="1600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droite 12"/>
          <p:cNvSpPr/>
          <p:nvPr/>
        </p:nvSpPr>
        <p:spPr>
          <a:xfrm>
            <a:off x="4572000" y="3140968"/>
            <a:ext cx="864096" cy="43204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5543600" y="19888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alibri"/>
              </a:rPr>
              <a:t>Average value of improvement </a:t>
            </a:r>
          </a:p>
          <a:p>
            <a:pPr algn="ctr"/>
            <a:r>
              <a:rPr lang="en-US" b="1" smtClean="0">
                <a:latin typeface="Calibri"/>
              </a:rPr>
              <a:t>AFTER 16 sessions </a:t>
            </a:r>
            <a:endParaRPr lang="en-US" b="1"/>
          </a:p>
        </p:txBody>
      </p:sp>
      <p:graphicFrame>
        <p:nvGraphicFramePr>
          <p:cNvPr id="28" name="Graphique 27"/>
          <p:cNvGraphicFramePr/>
          <p:nvPr/>
        </p:nvGraphicFramePr>
        <p:xfrm>
          <a:off x="5004048" y="2420888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angle 28"/>
          <p:cNvSpPr/>
          <p:nvPr/>
        </p:nvSpPr>
        <p:spPr>
          <a:xfrm>
            <a:off x="7092280" y="2996952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sz="1400" b="1" smtClean="0">
                <a:solidFill>
                  <a:srgbClr val="C00000"/>
                </a:solidFill>
                <a:latin typeface="+mj-lt"/>
                <a:cs typeface="Arial" charset="0"/>
              </a:rPr>
              <a:t>15%</a:t>
            </a:r>
            <a:endParaRPr lang="en-US" sz="1400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72400" y="3284984"/>
            <a:ext cx="553357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+mj-lt"/>
                <a:cs typeface="Arial" charset="0"/>
              </a:rPr>
              <a:t>-20%</a:t>
            </a:r>
            <a:endParaRPr lang="en-US" sz="1400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7" name="Flèche vers le bas 46"/>
          <p:cNvSpPr/>
          <p:nvPr/>
        </p:nvSpPr>
        <p:spPr>
          <a:xfrm>
            <a:off x="6948264" y="2708920"/>
            <a:ext cx="216024" cy="10801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èche vers le bas 47"/>
          <p:cNvSpPr/>
          <p:nvPr/>
        </p:nvSpPr>
        <p:spPr>
          <a:xfrm>
            <a:off x="7956376" y="2708920"/>
            <a:ext cx="216024" cy="144016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19636" y="996235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CLINICAL QUOTATIONS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b="76076"/>
          <a:stretch>
            <a:fillRect/>
          </a:stretch>
        </p:blipFill>
        <p:spPr bwMode="auto">
          <a:xfrm>
            <a:off x="1879104" y="5229200"/>
            <a:ext cx="18288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755576" y="4595500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mtClean="0"/>
              <a:t>SKIN SURFACE</a:t>
            </a:r>
          </a:p>
          <a:p>
            <a:pPr algn="ctr"/>
            <a:r>
              <a:rPr lang="en-US" sz="1100" smtClean="0"/>
              <a:t> IRREGULARITIES</a:t>
            </a:r>
            <a:endParaRPr lang="en-US" sz="1100"/>
          </a:p>
        </p:txBody>
      </p:sp>
      <p:sp>
        <p:nvSpPr>
          <p:cNvPr id="26" name="ZoneTexte 25"/>
          <p:cNvSpPr txBox="1"/>
          <p:nvPr/>
        </p:nvSpPr>
        <p:spPr>
          <a:xfrm>
            <a:off x="2042810" y="4557028"/>
            <a:ext cx="795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WRINKLES</a:t>
            </a:r>
          </a:p>
          <a:p>
            <a:r>
              <a:rPr lang="en-US" sz="1100" dirty="0" smtClean="0"/>
              <a:t>FINE LINES</a:t>
            </a:r>
            <a:endParaRPr lang="en-US" sz="11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354668" y="4542424"/>
            <a:ext cx="542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EYE </a:t>
            </a:r>
          </a:p>
          <a:p>
            <a:r>
              <a:rPr lang="en-US" sz="1100" dirty="0" smtClean="0"/>
              <a:t>RINGS</a:t>
            </a:r>
            <a:endParaRPr lang="en-US" sz="11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 t="37721" b="47925"/>
          <a:stretch>
            <a:fillRect/>
          </a:stretch>
        </p:blipFill>
        <p:spPr bwMode="auto">
          <a:xfrm>
            <a:off x="2815208" y="5301208"/>
            <a:ext cx="18288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t="66429"/>
          <a:stretch>
            <a:fillRect/>
          </a:stretch>
        </p:blipFill>
        <p:spPr bwMode="auto">
          <a:xfrm>
            <a:off x="4759424" y="5229200"/>
            <a:ext cx="1828800" cy="5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1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1495766" y="1844824"/>
            <a:ext cx="703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alibri"/>
              </a:rPr>
              <a:t>Average value of improvement: Comparison with Humbert study 1 </a:t>
            </a:r>
            <a:endParaRPr lang="en-US" b="1"/>
          </a:p>
        </p:txBody>
      </p:sp>
      <p:sp>
        <p:nvSpPr>
          <p:cNvPr id="3" name="ZoneTexte 2"/>
          <p:cNvSpPr txBox="1"/>
          <p:nvPr/>
        </p:nvSpPr>
        <p:spPr>
          <a:xfrm>
            <a:off x="1915255" y="4355873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BEFORE</a:t>
            </a:r>
            <a:endParaRPr lang="en-US" sz="1100"/>
          </a:p>
        </p:txBody>
      </p:sp>
      <p:sp>
        <p:nvSpPr>
          <p:cNvPr id="31" name="ZoneTexte 30"/>
          <p:cNvSpPr txBox="1"/>
          <p:nvPr/>
        </p:nvSpPr>
        <p:spPr>
          <a:xfrm>
            <a:off x="2986465" y="4317401"/>
            <a:ext cx="10182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ENDERMOLIFT</a:t>
            </a:r>
          </a:p>
          <a:p>
            <a:r>
              <a:rPr lang="en-US" sz="1100" smtClean="0"/>
              <a:t>+ Placebo</a:t>
            </a:r>
          </a:p>
          <a:p>
            <a:r>
              <a:rPr lang="en-US" sz="1100" smtClean="0"/>
              <a:t>(16 SESSIONS)</a:t>
            </a:r>
            <a:endParaRPr lang="en-US" sz="1100"/>
          </a:p>
        </p:txBody>
      </p:sp>
      <p:sp>
        <p:nvSpPr>
          <p:cNvPr id="32" name="ZoneTexte 31"/>
          <p:cNvSpPr txBox="1"/>
          <p:nvPr/>
        </p:nvSpPr>
        <p:spPr>
          <a:xfrm>
            <a:off x="4162087" y="4302797"/>
            <a:ext cx="14125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ENDERMOLIFT</a:t>
            </a:r>
          </a:p>
          <a:p>
            <a:r>
              <a:rPr lang="en-US" sz="1100" smtClean="0"/>
              <a:t>+ SOINS TECHNIQUES</a:t>
            </a:r>
          </a:p>
          <a:p>
            <a:r>
              <a:rPr lang="en-US" sz="1100" smtClean="0"/>
              <a:t>(16 SESSIONS)</a:t>
            </a:r>
            <a:endParaRPr lang="en-US" sz="1100"/>
          </a:p>
        </p:txBody>
      </p:sp>
      <p:sp>
        <p:nvSpPr>
          <p:cNvPr id="33" name="ZoneTexte 32"/>
          <p:cNvSpPr txBox="1"/>
          <p:nvPr/>
        </p:nvSpPr>
        <p:spPr>
          <a:xfrm>
            <a:off x="5620100" y="4302797"/>
            <a:ext cx="14446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HUMBERT  STUDY 1 :</a:t>
            </a:r>
          </a:p>
          <a:p>
            <a:r>
              <a:rPr lang="en-US" sz="1100" smtClean="0"/>
              <a:t>ENDERMOLIFT ALONE</a:t>
            </a:r>
          </a:p>
          <a:p>
            <a:r>
              <a:rPr lang="en-US" sz="1100" b="1" smtClean="0"/>
              <a:t>(24 SESSIONS)</a:t>
            </a:r>
            <a:endParaRPr lang="en-US" sz="1100" b="1"/>
          </a:p>
        </p:txBody>
      </p:sp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06174"/>
              </p:ext>
            </p:extLst>
          </p:nvPr>
        </p:nvGraphicFramePr>
        <p:xfrm>
          <a:off x="827584" y="2132073"/>
          <a:ext cx="6788861" cy="232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3583998" y="2780928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sz="1400" b="1" smtClean="0">
                <a:solidFill>
                  <a:srgbClr val="C00000"/>
                </a:solidFill>
                <a:latin typeface="+mj-lt"/>
                <a:cs typeface="Arial" charset="0"/>
              </a:rPr>
              <a:t>15%</a:t>
            </a:r>
            <a:endParaRPr lang="en-US" sz="1400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47" name="Flèche vers le bas 46"/>
          <p:cNvSpPr/>
          <p:nvPr/>
        </p:nvSpPr>
        <p:spPr>
          <a:xfrm>
            <a:off x="3439982" y="2469293"/>
            <a:ext cx="216024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70812" y="2901341"/>
            <a:ext cx="553357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+mj-lt"/>
                <a:cs typeface="Arial" charset="0"/>
              </a:rPr>
              <a:t>-20%</a:t>
            </a:r>
            <a:endParaRPr lang="en-US" sz="1400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8" name="Flèche vers le bas 47"/>
          <p:cNvSpPr/>
          <p:nvPr/>
        </p:nvSpPr>
        <p:spPr>
          <a:xfrm>
            <a:off x="4754788" y="2469293"/>
            <a:ext cx="216024" cy="10801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9636" y="996235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CLINICAL QUOTATIONS</a:t>
            </a:r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2915816" y="808719"/>
            <a:ext cx="6228184" cy="748073"/>
          </a:xfrm>
          <a:prstGeom prst="roundRect">
            <a:avLst/>
          </a:prstGeom>
          <a:noFill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C00000"/>
                </a:solidFill>
              </a:rPr>
              <a:t>Decrease of the signs of skin aging</a:t>
            </a:r>
            <a:endParaRPr lang="en-US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1495766" y="1844824"/>
            <a:ext cx="703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alibri"/>
              </a:rPr>
              <a:t>Average value of improvement: Comparison with Humbert study 1 </a:t>
            </a:r>
            <a:endParaRPr lang="en-US" b="1"/>
          </a:p>
        </p:txBody>
      </p:sp>
      <p:sp>
        <p:nvSpPr>
          <p:cNvPr id="3" name="ZoneTexte 2"/>
          <p:cNvSpPr txBox="1"/>
          <p:nvPr/>
        </p:nvSpPr>
        <p:spPr>
          <a:xfrm>
            <a:off x="1915255" y="4355873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BEFORE</a:t>
            </a:r>
            <a:endParaRPr lang="en-US" sz="1100"/>
          </a:p>
        </p:txBody>
      </p:sp>
      <p:sp>
        <p:nvSpPr>
          <p:cNvPr id="31" name="ZoneTexte 30"/>
          <p:cNvSpPr txBox="1"/>
          <p:nvPr/>
        </p:nvSpPr>
        <p:spPr>
          <a:xfrm>
            <a:off x="2986465" y="4317401"/>
            <a:ext cx="10182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ENDERMOLIFT</a:t>
            </a:r>
          </a:p>
          <a:p>
            <a:r>
              <a:rPr lang="en-US" sz="1100" smtClean="0"/>
              <a:t>+ Placebo</a:t>
            </a:r>
          </a:p>
          <a:p>
            <a:r>
              <a:rPr lang="en-US" sz="1100" smtClean="0"/>
              <a:t>(16 SESSIONS)</a:t>
            </a:r>
            <a:endParaRPr lang="en-US" sz="1100"/>
          </a:p>
        </p:txBody>
      </p:sp>
      <p:sp>
        <p:nvSpPr>
          <p:cNvPr id="32" name="ZoneTexte 31"/>
          <p:cNvSpPr txBox="1"/>
          <p:nvPr/>
        </p:nvSpPr>
        <p:spPr>
          <a:xfrm>
            <a:off x="4162087" y="4302797"/>
            <a:ext cx="14125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ENDERMOLIFT</a:t>
            </a:r>
          </a:p>
          <a:p>
            <a:r>
              <a:rPr lang="en-US" sz="1100" smtClean="0"/>
              <a:t>+ SOINS TECHNIQUES</a:t>
            </a:r>
          </a:p>
          <a:p>
            <a:r>
              <a:rPr lang="en-US" sz="1100" smtClean="0"/>
              <a:t>(16 SESSIONS)</a:t>
            </a:r>
            <a:endParaRPr lang="en-US" sz="1100"/>
          </a:p>
        </p:txBody>
      </p:sp>
      <p:sp>
        <p:nvSpPr>
          <p:cNvPr id="33" name="ZoneTexte 32"/>
          <p:cNvSpPr txBox="1"/>
          <p:nvPr/>
        </p:nvSpPr>
        <p:spPr>
          <a:xfrm>
            <a:off x="5620100" y="4302797"/>
            <a:ext cx="14446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HUMBERT  STUDY 1 :</a:t>
            </a:r>
          </a:p>
          <a:p>
            <a:r>
              <a:rPr lang="en-US" sz="1100" smtClean="0"/>
              <a:t>ENDERMOLIFT ALONE</a:t>
            </a:r>
          </a:p>
          <a:p>
            <a:r>
              <a:rPr lang="en-US" sz="1100" b="1" smtClean="0"/>
              <a:t>(24 SESSIONS)</a:t>
            </a:r>
            <a:endParaRPr lang="en-US" sz="1100" b="1"/>
          </a:p>
        </p:txBody>
      </p:sp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06174"/>
              </p:ext>
            </p:extLst>
          </p:nvPr>
        </p:nvGraphicFramePr>
        <p:xfrm>
          <a:off x="827584" y="2132073"/>
          <a:ext cx="6788861" cy="232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3583998" y="2780928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sz="1400" b="1" smtClean="0">
                <a:solidFill>
                  <a:srgbClr val="C00000"/>
                </a:solidFill>
                <a:latin typeface="+mj-lt"/>
                <a:cs typeface="Arial" charset="0"/>
              </a:rPr>
              <a:t>15%</a:t>
            </a:r>
            <a:endParaRPr lang="en-US" sz="1400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47" name="Flèche vers le bas 46"/>
          <p:cNvSpPr/>
          <p:nvPr/>
        </p:nvSpPr>
        <p:spPr>
          <a:xfrm>
            <a:off x="3439982" y="2469293"/>
            <a:ext cx="216024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70812" y="2901341"/>
            <a:ext cx="553357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+mj-lt"/>
                <a:cs typeface="Arial" charset="0"/>
              </a:rPr>
              <a:t>-20%</a:t>
            </a:r>
            <a:endParaRPr lang="en-US" sz="1400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8" name="Flèche vers le bas 47"/>
          <p:cNvSpPr/>
          <p:nvPr/>
        </p:nvSpPr>
        <p:spPr>
          <a:xfrm>
            <a:off x="4754788" y="2469293"/>
            <a:ext cx="216024" cy="10801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9636" y="996235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CLINICAL QUOTATIONS</a:t>
            </a:r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2915816" y="808719"/>
            <a:ext cx="6228184" cy="748073"/>
          </a:xfrm>
          <a:prstGeom prst="roundRect">
            <a:avLst/>
          </a:prstGeom>
          <a:noFill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C00000"/>
                </a:solidFill>
              </a:rPr>
              <a:t>Decrease of the signs of skin aging</a:t>
            </a:r>
            <a:endParaRPr lang="en-US" sz="2800" b="1">
              <a:solidFill>
                <a:srgbClr val="C0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572000" y="3573016"/>
            <a:ext cx="235268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99110" y="3333389"/>
            <a:ext cx="19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Comparable effect</a:t>
            </a:r>
            <a:endParaRPr lang="en-US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206819"/>
            <a:ext cx="9144000" cy="16511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P:\Commun\Isa la reine des cosmetiques\visuels_de_chris_fev2012\Compo 5 vis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62" y="5624862"/>
            <a:ext cx="677714" cy="91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9248" y="5551178"/>
            <a:ext cx="1120544" cy="97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Plus 22"/>
          <p:cNvSpPr/>
          <p:nvPr/>
        </p:nvSpPr>
        <p:spPr>
          <a:xfrm>
            <a:off x="2755784" y="5734934"/>
            <a:ext cx="648072" cy="648072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Égal 24"/>
          <p:cNvSpPr/>
          <p:nvPr/>
        </p:nvSpPr>
        <p:spPr>
          <a:xfrm>
            <a:off x="5182888" y="5805644"/>
            <a:ext cx="864096" cy="541357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enthèse ouvrante 25"/>
          <p:cNvSpPr/>
          <p:nvPr/>
        </p:nvSpPr>
        <p:spPr>
          <a:xfrm>
            <a:off x="1273288" y="5514592"/>
            <a:ext cx="224780" cy="1046176"/>
          </a:xfrm>
          <a:prstGeom prst="leftBracket">
            <a:avLst>
              <a:gd name="adj" fmla="val 1670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enthèse ouvrante 27"/>
          <p:cNvSpPr/>
          <p:nvPr/>
        </p:nvSpPr>
        <p:spPr>
          <a:xfrm flipH="1">
            <a:off x="4318792" y="5514592"/>
            <a:ext cx="224780" cy="1046176"/>
          </a:xfrm>
          <a:prstGeom prst="leftBracket">
            <a:avLst>
              <a:gd name="adj" fmla="val 1670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9112" y="5554556"/>
            <a:ext cx="1120544" cy="97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ZoneTexte 34"/>
          <p:cNvSpPr txBox="1"/>
          <p:nvPr/>
        </p:nvSpPr>
        <p:spPr>
          <a:xfrm>
            <a:off x="454720" y="5653730"/>
            <a:ext cx="7873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sessions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346039" y="5653730"/>
            <a:ext cx="7873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sessions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1495766" y="1844824"/>
            <a:ext cx="703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alibri"/>
              </a:rPr>
              <a:t>Average value of improvement: Comparison with Humbert study 1 </a:t>
            </a:r>
            <a:endParaRPr lang="en-US" b="1"/>
          </a:p>
        </p:txBody>
      </p:sp>
      <p:sp>
        <p:nvSpPr>
          <p:cNvPr id="3" name="ZoneTexte 2"/>
          <p:cNvSpPr txBox="1"/>
          <p:nvPr/>
        </p:nvSpPr>
        <p:spPr>
          <a:xfrm>
            <a:off x="1915255" y="4355873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BEFORE</a:t>
            </a:r>
            <a:endParaRPr lang="en-US" sz="1100"/>
          </a:p>
        </p:txBody>
      </p:sp>
      <p:sp>
        <p:nvSpPr>
          <p:cNvPr id="31" name="ZoneTexte 30"/>
          <p:cNvSpPr txBox="1"/>
          <p:nvPr/>
        </p:nvSpPr>
        <p:spPr>
          <a:xfrm>
            <a:off x="2986465" y="4317401"/>
            <a:ext cx="10182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ENDERMOLIFT</a:t>
            </a:r>
          </a:p>
          <a:p>
            <a:r>
              <a:rPr lang="en-US" sz="1100" smtClean="0"/>
              <a:t>+ Placebo</a:t>
            </a:r>
          </a:p>
          <a:p>
            <a:r>
              <a:rPr lang="en-US" sz="1100" smtClean="0"/>
              <a:t>(16 SESSIONS)</a:t>
            </a:r>
            <a:endParaRPr lang="en-US" sz="1100"/>
          </a:p>
        </p:txBody>
      </p:sp>
      <p:sp>
        <p:nvSpPr>
          <p:cNvPr id="32" name="ZoneTexte 31"/>
          <p:cNvSpPr txBox="1"/>
          <p:nvPr/>
        </p:nvSpPr>
        <p:spPr>
          <a:xfrm>
            <a:off x="4162087" y="4302797"/>
            <a:ext cx="14125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ENDERMOLIFT</a:t>
            </a:r>
          </a:p>
          <a:p>
            <a:r>
              <a:rPr lang="en-US" sz="1100" smtClean="0"/>
              <a:t>+ SOINS TECHNIQUES</a:t>
            </a:r>
          </a:p>
          <a:p>
            <a:r>
              <a:rPr lang="en-US" sz="1100" smtClean="0"/>
              <a:t>(16 SESSIONS)</a:t>
            </a:r>
            <a:endParaRPr lang="en-US" sz="1100"/>
          </a:p>
        </p:txBody>
      </p:sp>
      <p:sp>
        <p:nvSpPr>
          <p:cNvPr id="33" name="ZoneTexte 32"/>
          <p:cNvSpPr txBox="1"/>
          <p:nvPr/>
        </p:nvSpPr>
        <p:spPr>
          <a:xfrm>
            <a:off x="5620100" y="4302797"/>
            <a:ext cx="14446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HUMBERT  STUDY 1 :</a:t>
            </a:r>
          </a:p>
          <a:p>
            <a:r>
              <a:rPr lang="en-US" sz="1100" smtClean="0"/>
              <a:t>ENDERMOLIFT ALONE</a:t>
            </a:r>
          </a:p>
          <a:p>
            <a:r>
              <a:rPr lang="en-US" sz="1100" b="1" smtClean="0"/>
              <a:t>(24 SESSIONS)</a:t>
            </a:r>
            <a:endParaRPr lang="en-US" sz="1100" b="1"/>
          </a:p>
        </p:txBody>
      </p:sp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06174"/>
              </p:ext>
            </p:extLst>
          </p:nvPr>
        </p:nvGraphicFramePr>
        <p:xfrm>
          <a:off x="827584" y="2132073"/>
          <a:ext cx="6788861" cy="232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3583998" y="2780928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sz="1400" b="1" smtClean="0">
                <a:solidFill>
                  <a:srgbClr val="C00000"/>
                </a:solidFill>
                <a:latin typeface="+mj-lt"/>
                <a:cs typeface="Arial" charset="0"/>
              </a:rPr>
              <a:t>15%</a:t>
            </a:r>
            <a:endParaRPr lang="en-US" sz="1400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47" name="Flèche vers le bas 46"/>
          <p:cNvSpPr/>
          <p:nvPr/>
        </p:nvSpPr>
        <p:spPr>
          <a:xfrm>
            <a:off x="3439982" y="2469293"/>
            <a:ext cx="216024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70812" y="2901341"/>
            <a:ext cx="553357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+mj-lt"/>
                <a:cs typeface="Arial" charset="0"/>
              </a:rPr>
              <a:t>-20%</a:t>
            </a:r>
            <a:endParaRPr lang="en-US" sz="1400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8" name="Flèche vers le bas 47"/>
          <p:cNvSpPr/>
          <p:nvPr/>
        </p:nvSpPr>
        <p:spPr>
          <a:xfrm>
            <a:off x="4754788" y="2469293"/>
            <a:ext cx="216024" cy="10801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9636" y="996235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CLINICAL QUOTATIONS</a:t>
            </a:r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2915816" y="808719"/>
            <a:ext cx="6228184" cy="748073"/>
          </a:xfrm>
          <a:prstGeom prst="roundRect">
            <a:avLst/>
          </a:prstGeom>
          <a:noFill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C00000"/>
                </a:solidFill>
              </a:rPr>
              <a:t>Decrease of the signs of skin aging</a:t>
            </a:r>
            <a:endParaRPr lang="en-US" sz="2800" b="1">
              <a:solidFill>
                <a:srgbClr val="C0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572000" y="3573016"/>
            <a:ext cx="235268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99110" y="3333389"/>
            <a:ext cx="19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Comparable effect</a:t>
            </a:r>
            <a:endParaRPr lang="en-US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206819"/>
            <a:ext cx="9144000" cy="16511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P:\Commun\Isa la reine des cosmetiques\visuels_de_chris_fev2012\Compo 5 vis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62" y="5624862"/>
            <a:ext cx="677714" cy="91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9248" y="5551178"/>
            <a:ext cx="1120544" cy="97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Plus 22"/>
          <p:cNvSpPr/>
          <p:nvPr/>
        </p:nvSpPr>
        <p:spPr>
          <a:xfrm>
            <a:off x="2755784" y="5734934"/>
            <a:ext cx="648072" cy="648072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Égal 24"/>
          <p:cNvSpPr/>
          <p:nvPr/>
        </p:nvSpPr>
        <p:spPr>
          <a:xfrm>
            <a:off x="5182888" y="5805644"/>
            <a:ext cx="864096" cy="541357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enthèse ouvrante 25"/>
          <p:cNvSpPr/>
          <p:nvPr/>
        </p:nvSpPr>
        <p:spPr>
          <a:xfrm>
            <a:off x="1273288" y="5514592"/>
            <a:ext cx="224780" cy="1046176"/>
          </a:xfrm>
          <a:prstGeom prst="leftBracket">
            <a:avLst>
              <a:gd name="adj" fmla="val 1670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enthèse ouvrante 27"/>
          <p:cNvSpPr/>
          <p:nvPr/>
        </p:nvSpPr>
        <p:spPr>
          <a:xfrm flipH="1">
            <a:off x="4318792" y="5514592"/>
            <a:ext cx="224780" cy="1046176"/>
          </a:xfrm>
          <a:prstGeom prst="leftBracket">
            <a:avLst>
              <a:gd name="adj" fmla="val 16706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9112" y="5554556"/>
            <a:ext cx="1120544" cy="97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ZoneTexte 34"/>
          <p:cNvSpPr txBox="1"/>
          <p:nvPr/>
        </p:nvSpPr>
        <p:spPr>
          <a:xfrm>
            <a:off x="454720" y="5653730"/>
            <a:ext cx="7873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 algn="ctr"/>
            <a:r>
              <a:rPr lang="en-US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sessions</a:t>
            </a:r>
            <a:endParaRPr lang="en-US" sz="1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346039" y="5653730"/>
            <a:ext cx="7873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  <a:p>
            <a:pPr algn="ctr"/>
            <a:r>
              <a:rPr lang="en-US" sz="1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sessions</a:t>
            </a:r>
            <a:endParaRPr lang="en-US" sz="1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1495766" y="1844824"/>
            <a:ext cx="703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Calibri"/>
              </a:rPr>
              <a:t>Average value of improvement: Comparison with Humbert study 1 </a:t>
            </a:r>
            <a:endParaRPr lang="en-US" b="1"/>
          </a:p>
        </p:txBody>
      </p:sp>
      <p:sp>
        <p:nvSpPr>
          <p:cNvPr id="3" name="ZoneTexte 2"/>
          <p:cNvSpPr txBox="1"/>
          <p:nvPr/>
        </p:nvSpPr>
        <p:spPr>
          <a:xfrm>
            <a:off x="1915255" y="4355873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BEFORE</a:t>
            </a:r>
            <a:endParaRPr lang="en-US" sz="1100"/>
          </a:p>
        </p:txBody>
      </p:sp>
      <p:sp>
        <p:nvSpPr>
          <p:cNvPr id="31" name="ZoneTexte 30"/>
          <p:cNvSpPr txBox="1"/>
          <p:nvPr/>
        </p:nvSpPr>
        <p:spPr>
          <a:xfrm>
            <a:off x="2986465" y="4317401"/>
            <a:ext cx="101822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ENDERMOLIFT</a:t>
            </a:r>
          </a:p>
          <a:p>
            <a:r>
              <a:rPr lang="en-US" sz="1100" smtClean="0"/>
              <a:t>+ Placebo</a:t>
            </a:r>
          </a:p>
          <a:p>
            <a:r>
              <a:rPr lang="en-US" sz="1100" smtClean="0"/>
              <a:t>(16 SESSIONS)</a:t>
            </a:r>
            <a:endParaRPr lang="en-US" sz="1100"/>
          </a:p>
        </p:txBody>
      </p:sp>
      <p:sp>
        <p:nvSpPr>
          <p:cNvPr id="32" name="ZoneTexte 31"/>
          <p:cNvSpPr txBox="1"/>
          <p:nvPr/>
        </p:nvSpPr>
        <p:spPr>
          <a:xfrm>
            <a:off x="4162087" y="4302797"/>
            <a:ext cx="14125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ENDERMOLIFT</a:t>
            </a:r>
          </a:p>
          <a:p>
            <a:r>
              <a:rPr lang="en-US" sz="1100" smtClean="0"/>
              <a:t>+ SOINS TECHNIQUES</a:t>
            </a:r>
          </a:p>
          <a:p>
            <a:r>
              <a:rPr lang="en-US" sz="1100" smtClean="0"/>
              <a:t>(16 SESSIONS)</a:t>
            </a:r>
            <a:endParaRPr lang="en-US" sz="1100"/>
          </a:p>
        </p:txBody>
      </p:sp>
      <p:sp>
        <p:nvSpPr>
          <p:cNvPr id="33" name="ZoneTexte 32"/>
          <p:cNvSpPr txBox="1"/>
          <p:nvPr/>
        </p:nvSpPr>
        <p:spPr>
          <a:xfrm>
            <a:off x="5620100" y="4302797"/>
            <a:ext cx="144462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HUMBERT  STUDY 1 :</a:t>
            </a:r>
          </a:p>
          <a:p>
            <a:r>
              <a:rPr lang="en-US" sz="1100" smtClean="0"/>
              <a:t>ENDERMOLIFT ALONE</a:t>
            </a:r>
          </a:p>
          <a:p>
            <a:r>
              <a:rPr lang="en-US" sz="1100" b="1" smtClean="0"/>
              <a:t>(24 SESSIONS)</a:t>
            </a:r>
            <a:endParaRPr lang="en-US" sz="1100" b="1"/>
          </a:p>
        </p:txBody>
      </p:sp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06174"/>
              </p:ext>
            </p:extLst>
          </p:nvPr>
        </p:nvGraphicFramePr>
        <p:xfrm>
          <a:off x="827584" y="2132073"/>
          <a:ext cx="6788861" cy="232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3583998" y="2780928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sz="1400" b="1" smtClean="0">
                <a:solidFill>
                  <a:srgbClr val="C00000"/>
                </a:solidFill>
                <a:latin typeface="+mj-lt"/>
                <a:cs typeface="Arial" charset="0"/>
              </a:rPr>
              <a:t>15%</a:t>
            </a:r>
            <a:endParaRPr lang="en-US" sz="1400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47" name="Flèche vers le bas 46"/>
          <p:cNvSpPr/>
          <p:nvPr/>
        </p:nvSpPr>
        <p:spPr>
          <a:xfrm>
            <a:off x="3439982" y="2469293"/>
            <a:ext cx="216024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70812" y="2901341"/>
            <a:ext cx="553357" cy="30777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+mj-lt"/>
                <a:cs typeface="Arial" charset="0"/>
              </a:rPr>
              <a:t>-20%</a:t>
            </a:r>
            <a:endParaRPr lang="en-US" sz="1400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8" name="Flèche vers le bas 47"/>
          <p:cNvSpPr/>
          <p:nvPr/>
        </p:nvSpPr>
        <p:spPr>
          <a:xfrm>
            <a:off x="4754788" y="2469293"/>
            <a:ext cx="216024" cy="10801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9636" y="996235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CLINICAL QUOTATIONS</a:t>
            </a:r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2915816" y="808719"/>
            <a:ext cx="6228184" cy="748073"/>
          </a:xfrm>
          <a:prstGeom prst="roundRect">
            <a:avLst/>
          </a:prstGeom>
          <a:noFill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C00000"/>
                </a:solidFill>
              </a:rPr>
              <a:t>Decrease of the signs of skin aging</a:t>
            </a:r>
            <a:endParaRPr lang="en-US" sz="2800" b="1">
              <a:solidFill>
                <a:srgbClr val="C0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4572000" y="3573016"/>
            <a:ext cx="235268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99110" y="3333389"/>
            <a:ext cx="19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Comparable effect</a:t>
            </a:r>
            <a:endParaRPr lang="en-US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206819"/>
            <a:ext cx="9144000" cy="16511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P:\Commun\Isa la reine des cosmetiques\visuels_de_chris_fev2012\Compo 5 vis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62" y="5624862"/>
            <a:ext cx="677714" cy="919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9248" y="5551178"/>
            <a:ext cx="1120544" cy="97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Plus 39"/>
          <p:cNvSpPr/>
          <p:nvPr/>
        </p:nvSpPr>
        <p:spPr>
          <a:xfrm>
            <a:off x="2755784" y="5734934"/>
            <a:ext cx="648072" cy="648072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Égal 40"/>
          <p:cNvSpPr/>
          <p:nvPr/>
        </p:nvSpPr>
        <p:spPr>
          <a:xfrm>
            <a:off x="5182888" y="5805644"/>
            <a:ext cx="864096" cy="541357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enthèse ouvrante 41"/>
          <p:cNvSpPr/>
          <p:nvPr/>
        </p:nvSpPr>
        <p:spPr>
          <a:xfrm>
            <a:off x="1273288" y="5514592"/>
            <a:ext cx="224780" cy="1046176"/>
          </a:xfrm>
          <a:prstGeom prst="leftBracket">
            <a:avLst>
              <a:gd name="adj" fmla="val 167065"/>
            </a:avLst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Parenthèse ouvrante 42"/>
          <p:cNvSpPr/>
          <p:nvPr/>
        </p:nvSpPr>
        <p:spPr>
          <a:xfrm flipH="1">
            <a:off x="4318792" y="5514592"/>
            <a:ext cx="224780" cy="1046176"/>
          </a:xfrm>
          <a:prstGeom prst="leftBracket">
            <a:avLst>
              <a:gd name="adj" fmla="val 167065"/>
            </a:avLst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288395" y="5654141"/>
            <a:ext cx="2656240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+ 50% </a:t>
            </a:r>
            <a:r>
              <a:rPr lang="en-US" sz="24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efficacy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9770" y="5805264"/>
            <a:ext cx="116410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Synergy</a:t>
            </a:r>
            <a:endParaRPr lang="en-US" sz="160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2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630" t="6536" r="3150"/>
          <a:stretch>
            <a:fillRect/>
          </a:stretch>
        </p:blipFill>
        <p:spPr bwMode="auto">
          <a:xfrm>
            <a:off x="1475656" y="1990581"/>
            <a:ext cx="4320480" cy="374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22"/>
          <p:cNvSpPr txBox="1">
            <a:spLocks/>
          </p:cNvSpPr>
          <p:nvPr/>
        </p:nvSpPr>
        <p:spPr>
          <a:xfrm>
            <a:off x="2923121" y="883367"/>
            <a:ext cx="5853336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Crow’s feet analysis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68144" y="2854677"/>
            <a:ext cx="3126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&gt; Side treated Endermolift™ + LPG® cosmetics</a:t>
            </a:r>
            <a:endParaRPr lang="en-US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796136" y="4510861"/>
            <a:ext cx="257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&gt; Side treated Endermolift™ + placebo</a:t>
            </a:r>
            <a:endParaRPr lang="en-US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2051720" y="17025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BEFORE</a:t>
            </a:r>
            <a:endParaRPr lang="en-US" sz="1200"/>
          </a:p>
        </p:txBody>
      </p:sp>
      <p:sp>
        <p:nvSpPr>
          <p:cNvPr id="9" name="ZoneTexte 8"/>
          <p:cNvSpPr txBox="1"/>
          <p:nvPr/>
        </p:nvSpPr>
        <p:spPr>
          <a:xfrm>
            <a:off x="4499992" y="17025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AFTER</a:t>
            </a:r>
            <a:endParaRPr lang="en-US" sz="120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9636" y="996235"/>
            <a:ext cx="15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SKIN IMPRINTS</a:t>
            </a:r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827584" y="602302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Crow’s feet wrinkles are improved on both sides of the face and this improvement </a:t>
            </a:r>
            <a:r>
              <a:rPr lang="en-US" dirty="0" smtClean="0">
                <a:solidFill>
                  <a:srgbClr val="C00000"/>
                </a:solidFill>
              </a:rPr>
              <a:t>is greater </a:t>
            </a:r>
            <a:r>
              <a:rPr lang="en-US" dirty="0" smtClean="0"/>
              <a:t>on the side treated with LPG® </a:t>
            </a:r>
            <a:r>
              <a:rPr lang="en-US" dirty="0" err="1" smtClean="0"/>
              <a:t>Soins</a:t>
            </a:r>
            <a:r>
              <a:rPr lang="en-US" dirty="0" smtClean="0"/>
              <a:t>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2"/>
          <p:cNvSpPr txBox="1">
            <a:spLocks/>
          </p:cNvSpPr>
          <p:nvPr/>
        </p:nvSpPr>
        <p:spPr>
          <a:xfrm>
            <a:off x="2923121" y="880727"/>
            <a:ext cx="5925344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nalysis of crow’s feet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8223"/>
          <a:stretch>
            <a:fillRect/>
          </a:stretch>
        </p:blipFill>
        <p:spPr bwMode="auto">
          <a:xfrm>
            <a:off x="1763688" y="1786794"/>
            <a:ext cx="3968864" cy="401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483768" y="157077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BEFORE</a:t>
            </a:r>
            <a:endParaRPr lang="en-US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499992" y="157077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AFTER</a:t>
            </a:r>
            <a:endParaRPr lang="en-US" sz="1200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9636" y="996235"/>
            <a:ext cx="210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FRINGE PROJECTION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68144" y="2854677"/>
            <a:ext cx="3126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&gt; Side treated Endermolift™ + LPG® cosmetics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796136" y="4510861"/>
            <a:ext cx="257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&gt; Side treated Endermolift™ + placebo</a:t>
            </a:r>
            <a:endParaRPr lang="en-US" sz="1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27584" y="602302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Crow’s feet wrinkles are improved on both sides of the face and this improvement </a:t>
            </a:r>
            <a:r>
              <a:rPr lang="en-US" dirty="0" smtClean="0">
                <a:solidFill>
                  <a:srgbClr val="C00000"/>
                </a:solidFill>
              </a:rPr>
              <a:t>is greater </a:t>
            </a:r>
            <a:r>
              <a:rPr lang="en-US" dirty="0" smtClean="0"/>
              <a:t>on the side treated with LPG® </a:t>
            </a:r>
            <a:r>
              <a:rPr lang="en-US" dirty="0" err="1" smtClean="0"/>
              <a:t>Soins</a:t>
            </a:r>
            <a:r>
              <a:rPr lang="en-US" dirty="0" smtClean="0"/>
              <a:t>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2915816" y="839046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Conclusion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3212976"/>
            <a:ext cx="7272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514350" indent="-514350"/>
            <a:r>
              <a:rPr lang="en-US" sz="2000" b="1" dirty="0" smtClean="0"/>
              <a:t>To remember: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Active ingredients of LPG® cosmetics are effective /Placebo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Thanks to the LPG® </a:t>
            </a:r>
            <a:r>
              <a:rPr lang="en-US" sz="2000" dirty="0" err="1" smtClean="0"/>
              <a:t>Soins</a:t>
            </a:r>
            <a:r>
              <a:rPr lang="en-US" sz="2000" dirty="0" smtClean="0"/>
              <a:t> Techniques :</a:t>
            </a:r>
          </a:p>
          <a:p>
            <a:pPr marL="514350" indent="-514350"/>
            <a:endParaRPr lang="en-US" sz="2000" dirty="0" smtClean="0"/>
          </a:p>
          <a:p>
            <a:pPr marL="514350" indent="-514350"/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Effect is twice greater on glowing complexion</a:t>
            </a:r>
          </a:p>
          <a:p>
            <a:pPr marL="514350" indent="-514350"/>
            <a:r>
              <a:rPr lang="en-US" sz="2000" b="1" dirty="0" smtClean="0">
                <a:solidFill>
                  <a:srgbClr val="C00000"/>
                </a:solidFill>
              </a:rPr>
              <a:t>	+50% efficacy on signs of skin aging*</a:t>
            </a:r>
          </a:p>
          <a:p>
            <a:pPr marL="514350" indent="-514350"/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1772816"/>
            <a:ext cx="727280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use of LPG® cosmetics strengthens the effects of Endermolift™ 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This potentiating effect shows significant improvement on different signs of skin aging*, </a:t>
            </a:r>
            <a:r>
              <a:rPr lang="en-US" sz="2000" b="1" dirty="0" err="1" smtClean="0">
                <a:solidFill>
                  <a:schemeClr val="bg1"/>
                </a:solidFill>
              </a:rPr>
              <a:t>microrelief</a:t>
            </a:r>
            <a:r>
              <a:rPr lang="en-US" sz="2000" b="1" dirty="0" smtClean="0">
                <a:solidFill>
                  <a:schemeClr val="bg1"/>
                </a:solidFill>
              </a:rPr>
              <a:t> and subject satisfaction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364088" y="6237312"/>
            <a:ext cx="3571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*Skin surface irregularities, wrinkles/fine lines and eye rings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2927815" y="890058"/>
            <a:ext cx="3053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Design of the study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23555" name="Rectangle 29"/>
          <p:cNvSpPr>
            <a:spLocks noChangeArrowheads="1"/>
          </p:cNvSpPr>
          <p:nvPr/>
        </p:nvSpPr>
        <p:spPr bwMode="auto">
          <a:xfrm>
            <a:off x="2555032" y="2312010"/>
            <a:ext cx="1414462" cy="243205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tabLst>
                <a:tab pos="457200" algn="r"/>
                <a:tab pos="3060700" algn="ctr"/>
                <a:tab pos="5759450" algn="r"/>
              </a:tabLst>
            </a:pP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BEFORE</a:t>
            </a:r>
          </a:p>
          <a:p>
            <a:pPr eaLnBrk="0" hangingPunct="0">
              <a:buFontTx/>
              <a:buChar char="-"/>
              <a:tabLst>
                <a:tab pos="457200" algn="r"/>
                <a:tab pos="3060700" algn="ctr"/>
                <a:tab pos="5759450" algn="r"/>
              </a:tabLst>
            </a:pP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Clinical quotations</a:t>
            </a:r>
          </a:p>
          <a:p>
            <a:pPr eaLnBrk="0" hangingPunct="0">
              <a:buFontTx/>
              <a:buChar char="-"/>
              <a:tabLst>
                <a:tab pos="457200" algn="r"/>
                <a:tab pos="3060700" algn="ctr"/>
                <a:tab pos="5759450" algn="r"/>
              </a:tabLst>
            </a:pP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Image analysis </a:t>
            </a:r>
            <a:r>
              <a:rPr lang="en-US" sz="1400" dirty="0" smtClean="0">
                <a:solidFill>
                  <a:srgbClr val="C00000"/>
                </a:solidFill>
                <a:cs typeface="Times New Roman" pitchFamily="18" charset="0"/>
              </a:rPr>
              <a:t>(fringe projection, skin imprints)</a:t>
            </a:r>
          </a:p>
          <a:p>
            <a:pPr eaLnBrk="0" hangingPunct="0">
              <a:tabLst>
                <a:tab pos="457200" algn="r"/>
                <a:tab pos="3060700" algn="ctr"/>
                <a:tab pos="5759450" algn="r"/>
              </a:tabLs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1259632" y="2296135"/>
            <a:ext cx="1296144" cy="244792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tabLst>
                <a:tab pos="3060700" algn="ctr"/>
                <a:tab pos="5759450" algn="r"/>
              </a:tabLst>
            </a:pPr>
            <a:r>
              <a:rPr lang="en-US" sz="1400" b="1" smtClean="0">
                <a:solidFill>
                  <a:schemeClr val="tx1"/>
                </a:solidFill>
                <a:cs typeface="Times New Roman" pitchFamily="18" charset="0"/>
              </a:rPr>
              <a:t>INCLUSION</a:t>
            </a:r>
            <a:endParaRPr lang="en-US" sz="1400" smtClean="0">
              <a:solidFill>
                <a:schemeClr val="tx1"/>
              </a:solidFill>
            </a:endParaRPr>
          </a:p>
          <a:p>
            <a:pPr eaLnBrk="0" hangingPunct="0">
              <a:tabLst>
                <a:tab pos="3060700" algn="ctr"/>
                <a:tab pos="5759450" algn="r"/>
              </a:tabLst>
            </a:pPr>
            <a:r>
              <a:rPr lang="en-US" sz="1400" smtClean="0">
                <a:solidFill>
                  <a:schemeClr val="tx1"/>
                </a:solidFill>
                <a:cs typeface="Times New Roman" pitchFamily="18" charset="0"/>
              </a:rPr>
              <a:t>N=10 subjects</a:t>
            </a:r>
          </a:p>
          <a:p>
            <a:pPr eaLnBrk="0" hangingPunct="0">
              <a:tabLst>
                <a:tab pos="3060700" algn="ctr"/>
                <a:tab pos="5759450" algn="r"/>
              </a:tabLst>
            </a:pPr>
            <a:endParaRPr lang="en-US" sz="1400" smtClean="0">
              <a:solidFill>
                <a:schemeClr val="tx1"/>
              </a:solidFill>
            </a:endParaRPr>
          </a:p>
          <a:p>
            <a:pPr eaLnBrk="0" hangingPunct="0">
              <a:tabLst>
                <a:tab pos="3060700" algn="ctr"/>
                <a:tab pos="5759450" algn="r"/>
              </a:tabLst>
            </a:pPr>
            <a:r>
              <a:rPr lang="en-US" sz="1400" smtClean="0">
                <a:solidFill>
                  <a:schemeClr val="tx1"/>
                </a:solidFill>
              </a:rPr>
              <a:t>35  to 50 </a:t>
            </a:r>
          </a:p>
          <a:p>
            <a:pPr eaLnBrk="0" hangingPunct="0">
              <a:tabLst>
                <a:tab pos="3060700" algn="ctr"/>
                <a:tab pos="5759450" algn="r"/>
              </a:tabLst>
            </a:pPr>
            <a:r>
              <a:rPr lang="en-US" sz="1400" smtClean="0">
                <a:solidFill>
                  <a:schemeClr val="tx1"/>
                </a:solidFill>
              </a:rPr>
              <a:t>years old</a:t>
            </a:r>
          </a:p>
          <a:p>
            <a:pPr eaLnBrk="0" hangingPunct="0">
              <a:tabLst>
                <a:tab pos="3060700" algn="ctr"/>
                <a:tab pos="5759450" algn="r"/>
              </a:tabLst>
            </a:pPr>
            <a:endParaRPr lang="en-US" sz="1400" smtClean="0">
              <a:solidFill>
                <a:schemeClr val="tx1"/>
              </a:solidFill>
            </a:endParaRPr>
          </a:p>
          <a:p>
            <a:pPr eaLnBrk="0" hangingPunct="0">
              <a:tabLst>
                <a:tab pos="3060700" algn="ctr"/>
                <a:tab pos="5759450" algn="r"/>
              </a:tabLst>
            </a:pPr>
            <a:r>
              <a:rPr lang="en-US" sz="1400" smtClean="0">
                <a:solidFill>
                  <a:schemeClr val="tx1"/>
                </a:solidFill>
              </a:rPr>
              <a:t>With « sagging» type</a:t>
            </a:r>
          </a:p>
          <a:p>
            <a:pPr eaLnBrk="0" hangingPunct="0">
              <a:tabLst>
                <a:tab pos="3060700" algn="ctr"/>
                <a:tab pos="5759450" algn="r"/>
              </a:tabLst>
            </a:pP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034582" y="2312010"/>
            <a:ext cx="1617662" cy="2432050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COMBINED TREATMENT</a:t>
            </a:r>
          </a:p>
          <a:p>
            <a:pPr algn="ctr" eaLnBrk="0" hangingPunct="0"/>
            <a:endParaRPr lang="en-US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cs typeface="Times New Roman" pitchFamily="18" charset="0"/>
              </a:rPr>
              <a:t>ENDERMOLIFT™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cs typeface="Times New Roman" pitchFamily="18" charset="0"/>
              </a:rPr>
              <a:t>whole face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cs typeface="Times New Roman" pitchFamily="18" charset="0"/>
              </a:rPr>
              <a:t>2x/week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cs typeface="Times New Roman" pitchFamily="18" charset="0"/>
              </a:rPr>
              <a:t>16 sessions</a:t>
            </a:r>
          </a:p>
          <a:p>
            <a:pPr algn="ctr" eaLnBrk="0" hangingPunct="0"/>
            <a:endParaRPr lang="en-US" sz="1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cs typeface="Times New Roman" pitchFamily="18" charset="0"/>
              </a:rPr>
              <a:t>+ LPG® </a:t>
            </a:r>
            <a:r>
              <a:rPr lang="en-US" sz="1200" b="1" cap="all" dirty="0" err="1" smtClean="0">
                <a:solidFill>
                  <a:schemeClr val="bg1"/>
                </a:solidFill>
                <a:cs typeface="Times New Roman" pitchFamily="18" charset="0"/>
              </a:rPr>
              <a:t>soins</a:t>
            </a:r>
            <a:r>
              <a:rPr lang="en-US" sz="1200" b="1" cap="all" dirty="0" smtClean="0">
                <a:solidFill>
                  <a:schemeClr val="bg1"/>
                </a:solidFill>
                <a:cs typeface="Times New Roman" pitchFamily="18" charset="0"/>
              </a:rPr>
              <a:t> techniques</a:t>
            </a:r>
            <a:endParaRPr lang="en-US" sz="1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cs typeface="Times New Roman" pitchFamily="18" charset="0"/>
              </a:rPr>
              <a:t>on </a:t>
            </a:r>
            <a:r>
              <a:rPr lang="en-US" sz="1200" b="1" dirty="0" err="1" smtClean="0">
                <a:solidFill>
                  <a:schemeClr val="bg1"/>
                </a:solidFill>
                <a:cs typeface="Times New Roman" pitchFamily="18" charset="0"/>
              </a:rPr>
              <a:t>hemiface</a:t>
            </a:r>
            <a:r>
              <a:rPr lang="en-US" sz="1200" b="1" dirty="0" smtClean="0">
                <a:solidFill>
                  <a:schemeClr val="bg1"/>
                </a:solidFill>
                <a:cs typeface="Times New Roman" pitchFamily="18" charset="0"/>
              </a:rPr>
              <a:t> versus placebo</a:t>
            </a:r>
            <a:endParaRPr lang="en-US" sz="1200" dirty="0" smtClean="0">
              <a:solidFill>
                <a:schemeClr val="bg1"/>
              </a:solidFill>
            </a:endParaRPr>
          </a:p>
          <a:p>
            <a:pPr eaLnBrk="0" hangingPunct="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558" name="Rectangle 29"/>
          <p:cNvSpPr>
            <a:spLocks noChangeArrowheads="1"/>
          </p:cNvSpPr>
          <p:nvPr/>
        </p:nvSpPr>
        <p:spPr bwMode="auto">
          <a:xfrm>
            <a:off x="5763369" y="2296135"/>
            <a:ext cx="1471613" cy="2447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tabLst>
                <a:tab pos="457200" algn="r"/>
                <a:tab pos="3060700" algn="ctr"/>
                <a:tab pos="5759450" algn="r"/>
              </a:tabLst>
            </a:pP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AFTER 2 months</a:t>
            </a:r>
          </a:p>
          <a:p>
            <a:pPr eaLnBrk="0" hangingPunct="0">
              <a:buFontTx/>
              <a:buChar char="-"/>
              <a:tabLst>
                <a:tab pos="457200" algn="r"/>
                <a:tab pos="3060700" algn="ctr"/>
                <a:tab pos="5759450" algn="r"/>
              </a:tabLst>
            </a:pP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Clinical quotations</a:t>
            </a:r>
          </a:p>
          <a:p>
            <a:pPr eaLnBrk="0" hangingPunct="0">
              <a:buFontTx/>
              <a:buChar char="-"/>
              <a:tabLst>
                <a:tab pos="457200" algn="r"/>
                <a:tab pos="3060700" algn="ctr"/>
                <a:tab pos="5759450" algn="r"/>
              </a:tabLst>
            </a:pP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Image analysis </a:t>
            </a:r>
            <a:r>
              <a:rPr lang="en-US" sz="1400" dirty="0" smtClean="0">
                <a:solidFill>
                  <a:srgbClr val="C00000"/>
                </a:solidFill>
                <a:cs typeface="Times New Roman" pitchFamily="18" charset="0"/>
              </a:rPr>
              <a:t>(fringe projection, skin imprints)</a:t>
            </a:r>
          </a:p>
          <a:p>
            <a:pPr eaLnBrk="0" hangingPunct="0">
              <a:buFontTx/>
              <a:buChar char="-"/>
              <a:tabLst>
                <a:tab pos="457200" algn="r"/>
                <a:tab pos="3060700" algn="ctr"/>
                <a:tab pos="5759450" algn="r"/>
              </a:tabLst>
            </a:pP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Self-assessment questionnaire</a:t>
            </a:r>
          </a:p>
          <a:p>
            <a:pPr eaLnBrk="0" hangingPunct="0">
              <a:buFontTx/>
              <a:buChar char="-"/>
              <a:tabLst>
                <a:tab pos="457200" algn="r"/>
                <a:tab pos="3060700" algn="ctr"/>
                <a:tab pos="5759450" algn="r"/>
              </a:tabLst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0" hangingPunct="0">
              <a:tabLst>
                <a:tab pos="457200" algn="r"/>
                <a:tab pos="3060700" algn="ctr"/>
                <a:tab pos="5759450" algn="r"/>
              </a:tabLs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259632" y="4817085"/>
            <a:ext cx="6120035" cy="2872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34307" y="4672623"/>
            <a:ext cx="46037" cy="503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9719" y="4672623"/>
            <a:ext cx="46038" cy="503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67919" y="4888523"/>
            <a:ext cx="1584325" cy="1444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1244" y="4751998"/>
            <a:ext cx="46038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6" name="ZoneTexte 18"/>
          <p:cNvSpPr txBox="1">
            <a:spLocks noChangeArrowheads="1"/>
          </p:cNvSpPr>
          <p:nvPr/>
        </p:nvSpPr>
        <p:spPr bwMode="auto">
          <a:xfrm>
            <a:off x="2628185" y="5845914"/>
            <a:ext cx="1367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>
                <a:solidFill>
                  <a:srgbClr val="C00000"/>
                </a:solidFill>
              </a:rPr>
              <a:t>EVALUATIONS</a:t>
            </a:r>
            <a:endParaRPr lang="en-US" sz="1600" b="1">
              <a:solidFill>
                <a:srgbClr val="C00000"/>
              </a:solidFill>
            </a:endParaRPr>
          </a:p>
        </p:txBody>
      </p:sp>
      <p:sp>
        <p:nvSpPr>
          <p:cNvPr id="20" name="Triangle isocèle 19"/>
          <p:cNvSpPr/>
          <p:nvPr/>
        </p:nvSpPr>
        <p:spPr>
          <a:xfrm>
            <a:off x="3131889" y="5341089"/>
            <a:ext cx="287338" cy="431800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3568" name="ZoneTexte 20"/>
          <p:cNvSpPr txBox="1">
            <a:spLocks noChangeArrowheads="1"/>
          </p:cNvSpPr>
          <p:nvPr/>
        </p:nvSpPr>
        <p:spPr bwMode="auto">
          <a:xfrm>
            <a:off x="5940553" y="5845914"/>
            <a:ext cx="13671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>
                <a:solidFill>
                  <a:srgbClr val="C00000"/>
                </a:solidFill>
              </a:rPr>
              <a:t>EVALUATIONS</a:t>
            </a:r>
            <a:endParaRPr lang="en-US" sz="1600" b="1">
              <a:solidFill>
                <a:srgbClr val="C00000"/>
              </a:solidFill>
            </a:endParaRPr>
          </a:p>
        </p:txBody>
      </p:sp>
      <p:sp>
        <p:nvSpPr>
          <p:cNvPr id="22" name="Triangle isocèle 21"/>
          <p:cNvSpPr/>
          <p:nvPr/>
        </p:nvSpPr>
        <p:spPr>
          <a:xfrm>
            <a:off x="6442670" y="5341089"/>
            <a:ext cx="288925" cy="431800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" y="-27384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7666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1248584" y="1516722"/>
            <a:ext cx="1959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/>
              <a:t>Fringe projection</a:t>
            </a:r>
            <a:endParaRPr lang="en-US" sz="2000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" y="-27384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56197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00984" y="4181018"/>
            <a:ext cx="154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/>
              <a:t>Skin imprints</a:t>
            </a:r>
            <a:endParaRPr lang="en-US" sz="200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300192" y="1844824"/>
            <a:ext cx="26642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Principle</a:t>
            </a:r>
            <a:r>
              <a:rPr lang="en-US" sz="1200" dirty="0" smtClean="0">
                <a:solidFill>
                  <a:srgbClr val="7030A0"/>
                </a:solidFill>
              </a:rPr>
              <a:t>: Projecting a narrow band of light onto a three-dimensionally shaped surface produces a line of illumination that appears distorted from other perspectives than that of the projector, and can be used for an exact geometric reconstruction of the surface shape. </a:t>
            </a:r>
            <a:endParaRPr lang="en-US" sz="1200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66701" t="42868" b="15148"/>
          <a:stretch>
            <a:fillRect/>
          </a:stretch>
        </p:blipFill>
        <p:spPr bwMode="auto">
          <a:xfrm>
            <a:off x="1547664" y="4581128"/>
            <a:ext cx="1944216" cy="191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38637" t="55068" r="38278" b="1755"/>
          <a:stretch>
            <a:fillRect/>
          </a:stretch>
        </p:blipFill>
        <p:spPr bwMode="auto">
          <a:xfrm>
            <a:off x="4139952" y="4581128"/>
            <a:ext cx="1872208" cy="19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895906" y="874036"/>
            <a:ext cx="2356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Image analysis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300192" y="5013176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7030A0"/>
                </a:solidFill>
              </a:rPr>
              <a:t>For each subject, skin imprints are carried out with a silicone paste that hardens as it dries (Silflo®) and used to examinate skin microrelief.</a:t>
            </a:r>
            <a:endParaRPr lang="en-US" sz="12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6665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 l="78354" t="81137"/>
          <a:stretch>
            <a:fillRect/>
          </a:stretch>
        </p:blipFill>
        <p:spPr bwMode="auto">
          <a:xfrm>
            <a:off x="4572000" y="3429000"/>
            <a:ext cx="676342" cy="82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à coins arrondis 15"/>
          <p:cNvSpPr/>
          <p:nvPr/>
        </p:nvSpPr>
        <p:spPr>
          <a:xfrm>
            <a:off x="2095735" y="854054"/>
            <a:ext cx="6768752" cy="576064"/>
          </a:xfrm>
          <a:prstGeom prst="roundRect">
            <a:avLst/>
          </a:prstGeom>
          <a:noFill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5363">
              <a:defRPr/>
            </a:pPr>
            <a:r>
              <a:rPr lang="en-US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Cosmetic application</a:t>
            </a:r>
            <a:endParaRPr lang="en-US" sz="2800" b="1" i="1">
              <a:solidFill>
                <a:srgbClr val="C00000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14903" b="20519"/>
          <a:stretch/>
        </p:blipFill>
        <p:spPr bwMode="auto">
          <a:xfrm>
            <a:off x="971600" y="2420888"/>
            <a:ext cx="312461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1043608" y="2636912"/>
            <a:ext cx="2123728" cy="432048"/>
          </a:xfrm>
          <a:prstGeom prst="rect">
            <a:avLst/>
          </a:prstGeom>
          <a:ln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ill Sans MT"/>
              </a:rPr>
              <a:t>1. </a:t>
            </a:r>
            <a:r>
              <a:rPr lang="fr-FR" sz="1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ill Sans MT"/>
              </a:rPr>
              <a:t>RADIANCE</a:t>
            </a:r>
          </a:p>
          <a:p>
            <a:r>
              <a:rPr lang="fr-FR" sz="1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ill Sans MT"/>
              </a:rPr>
              <a:t>ENERGISING SERUM</a:t>
            </a:r>
            <a:endParaRPr lang="en-US" sz="12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lumMod val="50000"/>
                      <a:lumOff val="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Gill Sans M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43608" y="3573016"/>
            <a:ext cx="2123728" cy="432048"/>
          </a:xfrm>
          <a:prstGeom prst="rect">
            <a:avLst/>
          </a:prstGeom>
          <a:ln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ill Sans MT"/>
              </a:rPr>
              <a:t>2. </a:t>
            </a:r>
            <a:r>
              <a:rPr lang="fr-FR" sz="1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ill Sans MT"/>
              </a:rPr>
              <a:t>TENSING </a:t>
            </a:r>
          </a:p>
          <a:p>
            <a:r>
              <a:rPr lang="fr-FR" sz="1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ill Sans MT"/>
              </a:rPr>
              <a:t>FIRMING CREAM</a:t>
            </a:r>
            <a:endParaRPr lang="en-US" sz="12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lumMod val="50000"/>
                      <a:lumOff val="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Gill Sans MT"/>
            </a:endParaRPr>
          </a:p>
        </p:txBody>
      </p:sp>
      <p:pic>
        <p:nvPicPr>
          <p:cNvPr id="25" name="Picture 2" descr="P:\Commun\Isa la reine des cosmetiques\visuels_de_chris_fev2012\serum-eclat_sans_bo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45737" cy="5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P:\Commun\Isa la reine des cosmetiques\pngs packshots\Soin-tenseur_sans_bo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432048" cy="688077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1043608" y="4581128"/>
            <a:ext cx="2160240" cy="432048"/>
          </a:xfrm>
          <a:prstGeom prst="rect">
            <a:avLst/>
          </a:prstGeom>
          <a:ln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r>
              <a:rPr lang="en-US" sz="1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ill Sans MT"/>
              </a:rPr>
              <a:t>3.  TOTAL EYE CARE</a:t>
            </a:r>
          </a:p>
          <a:p>
            <a:endParaRPr lang="en-US" sz="12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lumMod val="50000"/>
                      <a:lumOff val="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Gill Sans MT"/>
            </a:endParaRPr>
          </a:p>
        </p:txBody>
      </p:sp>
      <p:pic>
        <p:nvPicPr>
          <p:cNvPr id="27" name="Picture 2" descr="C:\Users\iiberti\AppData\Local\Microsoft\Windows\Temporary Internet Files\Content.Outlook\C3VEH9CY\soin-total-yeux_sans_boite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336" y="4509121"/>
            <a:ext cx="452935" cy="504056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5364088" y="3717032"/>
            <a:ext cx="2160240" cy="432048"/>
          </a:xfrm>
          <a:prstGeom prst="rect">
            <a:avLst/>
          </a:prstGeom>
          <a:ln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 algn="ctr"/>
            <a:r>
              <a:rPr lang="en-US" sz="120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ill Sans MT"/>
              </a:rPr>
              <a:t>PLACEBO (Moisturizing base)</a:t>
            </a:r>
          </a:p>
          <a:p>
            <a:pPr algn="ctr"/>
            <a:endParaRPr lang="en-US" sz="120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lumMod val="50000"/>
                      <a:lumOff val="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Gill Sans M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1600" y="5661248"/>
            <a:ext cx="5264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home, morning and evening </a:t>
            </a:r>
          </a:p>
          <a:p>
            <a:r>
              <a:rPr lang="en-US" sz="2400" dirty="0" smtClean="0"/>
              <a:t>and during each session of Endermolift™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10" y="-27384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P:\Commun\Isa la reine des cosmetiques\visuels_de_chris_fev2012\Compo 5 visag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53" y="1327705"/>
            <a:ext cx="725166" cy="9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268760"/>
            <a:ext cx="533714" cy="110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179512" y="1772816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On one side of the face:</a:t>
            </a:r>
            <a:endParaRPr lang="en-US" sz="1600"/>
          </a:p>
        </p:txBody>
      </p:sp>
      <p:sp>
        <p:nvSpPr>
          <p:cNvPr id="18" name="ZoneTexte 17"/>
          <p:cNvSpPr txBox="1"/>
          <p:nvPr/>
        </p:nvSpPr>
        <p:spPr>
          <a:xfrm>
            <a:off x="4788024" y="1772816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On the other side of the face: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6499834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493658" y="1844824"/>
            <a:ext cx="6156684" cy="26642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95363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 « </a:t>
            </a:r>
            <a:r>
              <a:rPr lang="fr-FR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Anti-</a:t>
            </a:r>
            <a:r>
              <a:rPr lang="fr-FR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aging</a:t>
            </a:r>
            <a:r>
              <a:rPr lang="fr-FR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  <a:r>
              <a:rPr lang="fr-FR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Firming</a:t>
            </a:r>
            <a:r>
              <a:rPr lang="fr-FR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 Endermolift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™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 » Protocol </a:t>
            </a:r>
          </a:p>
          <a:p>
            <a:pPr defTabSz="995363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30min</a:t>
            </a:r>
          </a:p>
          <a:p>
            <a:pPr defTabSz="995363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Entire face</a:t>
            </a:r>
          </a:p>
          <a:p>
            <a:pPr defTabSz="995363">
              <a:defRPr/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cs typeface="Arial" charset="0"/>
            </a:endParaRPr>
          </a:p>
          <a:p>
            <a:pPr defTabSz="995363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Twice a week</a:t>
            </a:r>
          </a:p>
          <a:p>
            <a:pPr defTabSz="995363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For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8 weeks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=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cs typeface="Arial" charset="0"/>
              </a:rPr>
              <a:t>16 sessions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18" descr="C:\Users\Pasquale\Desktop\2.jpg"/>
          <p:cNvPicPr>
            <a:picLocks noChangeAspect="1" noChangeArrowheads="1"/>
          </p:cNvPicPr>
          <p:nvPr/>
        </p:nvPicPr>
        <p:blipFill>
          <a:blip r:embed="rId2" cstate="print"/>
          <a:srcRect t="28000" r="12484"/>
          <a:stretch>
            <a:fillRect/>
          </a:stretch>
        </p:blipFill>
        <p:spPr bwMode="auto">
          <a:xfrm>
            <a:off x="5335577" y="4941168"/>
            <a:ext cx="2800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" y="-27384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39472" y="873534"/>
            <a:ext cx="3809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95363">
              <a:defRPr/>
            </a:pPr>
            <a:r>
              <a:rPr lang="en-US" sz="2800" b="1" dirty="0" smtClean="0">
                <a:solidFill>
                  <a:srgbClr val="C00000"/>
                </a:solidFill>
                <a:cs typeface="Arial" charset="0"/>
              </a:rPr>
              <a:t>Endermolift™ treatment</a:t>
            </a:r>
            <a:endParaRPr lang="en-US" sz="28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8617"/>
          <a:stretch>
            <a:fillRect/>
          </a:stretch>
        </p:blipFill>
        <p:spPr bwMode="auto">
          <a:xfrm>
            <a:off x="1187624" y="4869160"/>
            <a:ext cx="64527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869160"/>
            <a:ext cx="6965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869160"/>
            <a:ext cx="6983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869160"/>
            <a:ext cx="70137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869160"/>
            <a:ext cx="6876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4982" y="4869160"/>
            <a:ext cx="70308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4869160"/>
            <a:ext cx="67507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FA563-62B0-4A3E-A486-EC55045BA6F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2204864"/>
            <a:ext cx="3240360" cy="115212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/>
                </a:solidFill>
              </a:rPr>
              <a:t>RESULTS</a:t>
            </a:r>
            <a:endParaRPr lang="fr-FR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" y="188639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0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/>
          <p:cNvSpPr/>
          <p:nvPr/>
        </p:nvSpPr>
        <p:spPr>
          <a:xfrm>
            <a:off x="4355976" y="2348880"/>
            <a:ext cx="484632" cy="86409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à coins arrondis 5"/>
          <p:cNvSpPr/>
          <p:nvPr/>
        </p:nvSpPr>
        <p:spPr>
          <a:xfrm>
            <a:off x="2519772" y="1628800"/>
            <a:ext cx="4176464" cy="57606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Satisfaction*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339752" y="3501008"/>
            <a:ext cx="4680520" cy="57606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100 % of the subjects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15816" y="4293096"/>
            <a:ext cx="4380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*Endermolift™ treatment</a:t>
            </a:r>
          </a:p>
          <a:p>
            <a:r>
              <a:rPr lang="en-US" sz="2000" dirty="0" smtClean="0"/>
              <a:t> and efficacy of the combined treatment</a:t>
            </a:r>
            <a:endParaRPr lang="en-US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7" y="537321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Satisfaction questionnaires outline a positive feeling regarding the treatment, even </a:t>
            </a:r>
            <a:r>
              <a:rPr lang="en-US" dirty="0" smtClean="0">
                <a:solidFill>
                  <a:srgbClr val="C00000"/>
                </a:solidFill>
              </a:rPr>
              <a:t>greater </a:t>
            </a:r>
            <a:r>
              <a:rPr lang="en-US" dirty="0" smtClean="0"/>
              <a:t>on the side treated with </a:t>
            </a:r>
            <a:r>
              <a:rPr lang="en-US" dirty="0" smtClean="0">
                <a:solidFill>
                  <a:srgbClr val="C00000"/>
                </a:solidFill>
              </a:rPr>
              <a:t>LPG® </a:t>
            </a:r>
            <a:r>
              <a:rPr lang="en-US" dirty="0" err="1" smtClean="0">
                <a:solidFill>
                  <a:srgbClr val="C00000"/>
                </a:solidFill>
              </a:rPr>
              <a:t>Soins</a:t>
            </a:r>
            <a:r>
              <a:rPr lang="en-US" dirty="0" smtClean="0">
                <a:solidFill>
                  <a:srgbClr val="C00000"/>
                </a:solidFill>
              </a:rPr>
              <a:t> Techniques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9636" y="996235"/>
            <a:ext cx="185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QUESTIONNAIRES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19672" y="2276872"/>
            <a:ext cx="6552728" cy="38071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619672" y="2276872"/>
            <a:ext cx="0" cy="40231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475656" y="6084004"/>
            <a:ext cx="6696744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-541437" y="3687125"/>
            <a:ext cx="33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mtClean="0"/>
              <a:t>Number of subjects satisfied  versus placebo</a:t>
            </a:r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6300192" y="5435932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300192" y="4787860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300192" y="4139788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300192" y="3491716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139952" y="5435932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139952" y="4787860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39952" y="4139788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79712" y="5435932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979712" y="4787860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ZoneTexte 64"/>
          <p:cNvSpPr txBox="1"/>
          <p:nvPr/>
        </p:nvSpPr>
        <p:spPr>
          <a:xfrm>
            <a:off x="2267744" y="4069521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X </a:t>
            </a:r>
            <a:r>
              <a:rPr lang="en-US" sz="3600" smtClean="0">
                <a:latin typeface="Arial Black" pitchFamily="34" charset="0"/>
              </a:rPr>
              <a:t>2</a:t>
            </a:r>
            <a:endParaRPr lang="en-US" sz="3600">
              <a:latin typeface="Arial Black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427984" y="2780928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X </a:t>
            </a:r>
            <a:r>
              <a:rPr lang="en-US" sz="3600" smtClean="0">
                <a:latin typeface="Arial Black" pitchFamily="34" charset="0"/>
              </a:rPr>
              <a:t>4</a:t>
            </a:r>
            <a:endParaRPr lang="en-US" sz="3600">
              <a:latin typeface="Arial Black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588224" y="2276872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X </a:t>
            </a:r>
            <a:r>
              <a:rPr lang="en-US" sz="3600" smtClean="0">
                <a:latin typeface="Arial Black" pitchFamily="34" charset="0"/>
              </a:rPr>
              <a:t>5</a:t>
            </a:r>
            <a:endParaRPr lang="en-US" sz="3600">
              <a:latin typeface="Arial Black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979712" y="6660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979712" y="602128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b="1" dirty="0" smtClean="0"/>
              <a:t>Lifting effect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995936" y="602128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/>
            <a:r>
              <a:rPr lang="en-US" b="1" dirty="0" smtClean="0"/>
              <a:t>Firmness improvement</a:t>
            </a:r>
            <a:endParaRPr lang="en-US" dirty="0"/>
          </a:p>
        </p:txBody>
      </p:sp>
      <p:sp>
        <p:nvSpPr>
          <p:cNvPr id="25" name="Titre 22"/>
          <p:cNvSpPr>
            <a:spLocks noGrp="1"/>
          </p:cNvSpPr>
          <p:nvPr>
            <p:ph type="title"/>
          </p:nvPr>
        </p:nvSpPr>
        <p:spPr>
          <a:xfrm>
            <a:off x="2915816" y="764704"/>
            <a:ext cx="622818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More patients satisfied with the use of LPG® </a:t>
            </a:r>
            <a:r>
              <a:rPr lang="en-US" sz="2800" b="1" dirty="0" err="1" smtClean="0">
                <a:solidFill>
                  <a:srgbClr val="C00000"/>
                </a:solidFill>
              </a:rPr>
              <a:t>Soins</a:t>
            </a:r>
            <a:r>
              <a:rPr lang="en-US" sz="2800" b="1" dirty="0" smtClean="0">
                <a:solidFill>
                  <a:srgbClr val="C00000"/>
                </a:solidFill>
              </a:rPr>
              <a:t> Techniques compared to placebo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39952" y="3501008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00192" y="2852936"/>
            <a:ext cx="1440160" cy="56004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9"/>
          <p:cNvSpPr txBox="1"/>
          <p:nvPr/>
        </p:nvSpPr>
        <p:spPr>
          <a:xfrm>
            <a:off x="19636" y="996235"/>
            <a:ext cx="185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QUESTIONNAIRES</a:t>
            </a:r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107504" y="5805264"/>
            <a:ext cx="1402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SATISFACTION </a:t>
            </a:r>
          </a:p>
          <a:p>
            <a:r>
              <a:rPr lang="en-US" sz="1600" smtClean="0"/>
              <a:t>CRITERIA:</a:t>
            </a:r>
            <a:endParaRPr lang="en-US" sz="1600"/>
          </a:p>
        </p:txBody>
      </p:sp>
      <p:sp>
        <p:nvSpPr>
          <p:cNvPr id="32" name="Rectangle 31"/>
          <p:cNvSpPr/>
          <p:nvPr/>
        </p:nvSpPr>
        <p:spPr>
          <a:xfrm>
            <a:off x="5724128" y="609329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ctr"/>
            <a:r>
              <a:rPr lang="en-US" b="1" dirty="0" smtClean="0"/>
              <a:t>Oval and spots improvement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81336" y="2145138"/>
            <a:ext cx="4835525" cy="4525963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sz="1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 l="89404" t="9697" r="6540" b="5303"/>
          <a:stretch>
            <a:fillRect/>
          </a:stretch>
        </p:blipFill>
        <p:spPr bwMode="auto">
          <a:xfrm>
            <a:off x="467544" y="1630541"/>
            <a:ext cx="144016" cy="415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print"/>
          <a:srcRect l="48856" t="10637" r="29596" b="6978"/>
          <a:stretch>
            <a:fillRect/>
          </a:stretch>
        </p:blipFill>
        <p:spPr bwMode="auto">
          <a:xfrm>
            <a:off x="683568" y="1774557"/>
            <a:ext cx="765175" cy="403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899592" y="3286725"/>
            <a:ext cx="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2884846" y="1052736"/>
            <a:ext cx="6079642" cy="576064"/>
          </a:xfrm>
          <a:prstGeom prst="roundRect">
            <a:avLst/>
          </a:prstGeom>
          <a:noFill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Decrease of bad color of the skin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= improvement of glowing complexion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3423043650"/>
              </p:ext>
            </p:extLst>
          </p:nvPr>
        </p:nvGraphicFramePr>
        <p:xfrm>
          <a:off x="2123728" y="2996952"/>
          <a:ext cx="59766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5282600" y="2492896"/>
            <a:ext cx="657552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mtClean="0">
                <a:solidFill>
                  <a:schemeClr val="bg1"/>
                </a:solidFill>
                <a:latin typeface="+mj-lt"/>
                <a:cs typeface="Arial" charset="0"/>
              </a:rPr>
              <a:t>-</a:t>
            </a:r>
            <a:r>
              <a:rPr lang="en-US" b="1" smtClean="0">
                <a:solidFill>
                  <a:schemeClr val="bg1"/>
                </a:solidFill>
                <a:latin typeface="+mj-lt"/>
                <a:cs typeface="Arial" charset="0"/>
              </a:rPr>
              <a:t>40%</a:t>
            </a:r>
            <a:endParaRPr lang="en-US" b="1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123564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mtClean="0">
                <a:solidFill>
                  <a:srgbClr val="C00000"/>
                </a:solidFill>
                <a:latin typeface="+mj-lt"/>
                <a:cs typeface="Arial" charset="0"/>
              </a:rPr>
              <a:t>-</a:t>
            </a:r>
            <a:r>
              <a:rPr lang="en-US" b="1" smtClean="0">
                <a:solidFill>
                  <a:srgbClr val="C00000"/>
                </a:solidFill>
                <a:latin typeface="+mj-lt"/>
                <a:cs typeface="Arial" charset="0"/>
              </a:rPr>
              <a:t>20%</a:t>
            </a:r>
            <a:endParaRPr lang="en-US" b="1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15616" y="5733256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Glowing complexion is improved on both sides of the face and this improvement  is </a:t>
            </a:r>
            <a:r>
              <a:rPr lang="en-US" sz="2400" b="1" dirty="0" smtClean="0">
                <a:solidFill>
                  <a:srgbClr val="C00000"/>
                </a:solidFill>
              </a:rPr>
              <a:t>2 times greater </a:t>
            </a:r>
            <a:r>
              <a:rPr lang="en-US" dirty="0" smtClean="0"/>
              <a:t>on the side treated with LPG® </a:t>
            </a:r>
            <a:r>
              <a:rPr lang="en-US" dirty="0" err="1" smtClean="0"/>
              <a:t>Soins</a:t>
            </a:r>
            <a:r>
              <a:rPr lang="en-US" dirty="0" smtClean="0"/>
              <a:t> Techniques</a:t>
            </a:r>
            <a:endParaRPr lang="en-US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10" y="19967"/>
            <a:ext cx="9131990" cy="96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Graphique 17"/>
          <p:cNvGraphicFramePr/>
          <p:nvPr/>
        </p:nvGraphicFramePr>
        <p:xfrm>
          <a:off x="1475656" y="1844824"/>
          <a:ext cx="69847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Flèche vers le bas 20"/>
          <p:cNvSpPr/>
          <p:nvPr/>
        </p:nvSpPr>
        <p:spPr>
          <a:xfrm>
            <a:off x="3779912" y="2132856"/>
            <a:ext cx="216024" cy="50405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èche vers le bas 21"/>
          <p:cNvSpPr/>
          <p:nvPr/>
        </p:nvSpPr>
        <p:spPr>
          <a:xfrm>
            <a:off x="5004048" y="2132856"/>
            <a:ext cx="216024" cy="11521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19636" y="996235"/>
            <a:ext cx="23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CLINICAL QUOTATIONS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851</Words>
  <Application>Microsoft Office PowerPoint</Application>
  <PresentationFormat>Předvádění na obrazovce (4:3)</PresentationFormat>
  <Paragraphs>210</Paragraphs>
  <Slides>17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Thème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More patients satisfied with the use of LPG® Soins Techniques compared to placebo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cmonteux</dc:creator>
  <cp:lastModifiedBy>Kateřina</cp:lastModifiedBy>
  <cp:revision>153</cp:revision>
  <dcterms:created xsi:type="dcterms:W3CDTF">2014-01-08T15:38:39Z</dcterms:created>
  <dcterms:modified xsi:type="dcterms:W3CDTF">2016-03-10T12:17:18Z</dcterms:modified>
</cp:coreProperties>
</file>